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4868CBE-9859-48DB-896C-3EC545533733}">
          <p14:sldIdLst>
            <p14:sldId id="256"/>
            <p14:sldId id="257"/>
            <p14:sldId id="258"/>
            <p14:sldId id="259"/>
            <p14:sldId id="260"/>
            <p14:sldId id="261"/>
            <p14:sldId id="262"/>
          </p14:sldIdLst>
        </p14:section>
        <p14:section name="Vuex基本使用" id="{48FCAE98-4F55-473F-AFB5-4B010FE62C72}">
          <p14:sldIdLst>
            <p14:sldId id="263"/>
            <p14:sldId id="264"/>
            <p14:sldId id="265"/>
          </p14:sldIdLst>
        </p14:section>
        <p14:section name="Vuex核心概念" id="{486F74D8-B788-4B6C-B062-8195A149AA53}">
          <p14:sldIdLst>
            <p14:sldId id="266"/>
            <p14:sldId id="267"/>
            <p14:sldId id="268"/>
            <p14:sldId id="269"/>
            <p14:sldId id="270"/>
            <p14:sldId id="271"/>
            <p14:sldId id="272"/>
            <p14:sldId id="273"/>
            <p14:sldId id="274"/>
            <p14:sldId id="275"/>
            <p14:sldId id="276"/>
            <p14:sldId id="277"/>
            <p14:sldId id="278"/>
            <p14:sldId id="279"/>
            <p14:sldId id="280"/>
            <p14:sldId id="281"/>
            <p14:sldId id="282"/>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74D0"/>
    <a:srgbClr val="03409B"/>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0" d="100"/>
          <a:sy n="90" d="100"/>
        </p:scale>
        <p:origin x="12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3409B"/>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1ECB9-AE64-4132-AD9E-4E0FE7C9B2DA}"/>
              </a:ext>
            </a:extLst>
          </p:cNvPr>
          <p:cNvSpPr>
            <a:spLocks noGrp="1"/>
          </p:cNvSpPr>
          <p:nvPr>
            <p:ph type="ctrTitle" hasCustomPrompt="1"/>
          </p:nvPr>
        </p:nvSpPr>
        <p:spPr>
          <a:xfrm>
            <a:off x="1524000" y="665163"/>
            <a:ext cx="9144000" cy="2387600"/>
          </a:xfrm>
          <a:prstGeom prst="rect">
            <a:avLst/>
          </a:prstGeom>
          <a:ln>
            <a:noFill/>
          </a:ln>
        </p:spPr>
        <p:txBody>
          <a:bodyPr anchor="b"/>
          <a:lstStyle>
            <a:lvl1pPr algn="ctr">
              <a:defRPr sz="6000" b="1">
                <a:ln>
                  <a:noFill/>
                </a:ln>
                <a:solidFill>
                  <a:schemeClr val="bg1"/>
                </a:solidFill>
                <a:latin typeface="微软雅黑" panose="020B0503020204020204" pitchFamily="34" charset="-122"/>
                <a:ea typeface="微软雅黑" panose="020B0503020204020204" pitchFamily="34" charset="-122"/>
              </a:defRPr>
            </a:lvl1pPr>
          </a:lstStyle>
          <a:p>
            <a:r>
              <a:rPr lang="en-US" altLang="zh-CN" dirty="0"/>
              <a:t>Vue</a:t>
            </a:r>
            <a:r>
              <a:rPr lang="zh-CN" altLang="en-US" dirty="0"/>
              <a:t>组件化开发</a:t>
            </a:r>
          </a:p>
        </p:txBody>
      </p:sp>
      <p:sp>
        <p:nvSpPr>
          <p:cNvPr id="3" name="副标题 2">
            <a:extLst>
              <a:ext uri="{FF2B5EF4-FFF2-40B4-BE49-F238E27FC236}">
                <a16:creationId xmlns:a16="http://schemas.microsoft.com/office/drawing/2014/main" id="{C50FF624-C823-4437-9551-2F12D173C51B}"/>
              </a:ext>
            </a:extLst>
          </p:cNvPr>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讲师：赵延明</a:t>
            </a:r>
            <a:endParaRPr lang="en-US" altLang="zh-CN" dirty="0"/>
          </a:p>
          <a:p>
            <a:r>
              <a:rPr lang="zh-CN" altLang="en-US" dirty="0"/>
              <a:t>微博：</a:t>
            </a:r>
            <a:r>
              <a:rPr lang="en-US" altLang="zh-CN" dirty="0"/>
              <a:t>@</a:t>
            </a:r>
            <a:r>
              <a:rPr lang="en-US" altLang="zh-CN" dirty="0" err="1"/>
              <a:t>ym</a:t>
            </a:r>
            <a:r>
              <a:rPr lang="zh-CN" altLang="en-US" dirty="0"/>
              <a:t>赵延明</a:t>
            </a:r>
            <a:endParaRPr lang="en-US" altLang="zh-CN" dirty="0"/>
          </a:p>
          <a:p>
            <a:r>
              <a:rPr lang="zh-CN" altLang="en-US" dirty="0"/>
              <a:t>微信公众号：赵燕明</a:t>
            </a:r>
          </a:p>
        </p:txBody>
      </p:sp>
    </p:spTree>
    <p:extLst>
      <p:ext uri="{BB962C8B-B14F-4D97-AF65-F5344CB8AC3E}">
        <p14:creationId xmlns:p14="http://schemas.microsoft.com/office/powerpoint/2010/main" val="826295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3D4FE5-E7D6-48AE-867E-CD9F51F205BF}"/>
              </a:ext>
            </a:extLst>
          </p:cNvPr>
          <p:cNvSpPr>
            <a:spLocks noGrp="1"/>
          </p:cNvSpPr>
          <p:nvPr>
            <p:ph type="title" hasCustomPrompt="1"/>
          </p:nvPr>
        </p:nvSpPr>
        <p:spPr>
          <a:xfrm>
            <a:off x="401216" y="881290"/>
            <a:ext cx="10952584" cy="466628"/>
          </a:xfrm>
          <a:prstGeom prst="rect">
            <a:avLst/>
          </a:prstGeom>
        </p:spPr>
        <p:txBody>
          <a:bodyPr>
            <a:normAutofit/>
          </a:bodyPr>
          <a:lstStyle>
            <a:lvl1pPr>
              <a:defRPr sz="2200" b="1">
                <a:solidFill>
                  <a:srgbClr val="03409B"/>
                </a:solidFill>
                <a:latin typeface="微软雅黑" panose="020B0503020204020204" pitchFamily="34" charset="-122"/>
                <a:ea typeface="微软雅黑" panose="020B0503020204020204" pitchFamily="34" charset="-122"/>
              </a:defRPr>
            </a:lvl1pPr>
          </a:lstStyle>
          <a:p>
            <a:r>
              <a:rPr lang="zh-CN" altLang="en-US" dirty="0"/>
              <a:t>组件化认识</a:t>
            </a:r>
          </a:p>
        </p:txBody>
      </p:sp>
      <p:sp>
        <p:nvSpPr>
          <p:cNvPr id="3" name="内容占位符 2">
            <a:extLst>
              <a:ext uri="{FF2B5EF4-FFF2-40B4-BE49-F238E27FC236}">
                <a16:creationId xmlns:a16="http://schemas.microsoft.com/office/drawing/2014/main" id="{45C13B1F-DC43-4486-BBA1-DBDE751A7C59}"/>
              </a:ext>
            </a:extLst>
          </p:cNvPr>
          <p:cNvSpPr>
            <a:spLocks noGrp="1"/>
          </p:cNvSpPr>
          <p:nvPr>
            <p:ph idx="1"/>
          </p:nvPr>
        </p:nvSpPr>
        <p:spPr>
          <a:xfrm>
            <a:off x="401216" y="1562327"/>
            <a:ext cx="10952584" cy="4614636"/>
          </a:xfrm>
          <a:prstGeom prst="rect">
            <a:avLst/>
          </a:prstGeom>
        </p:spPr>
        <p:txBody>
          <a:bodyPr/>
          <a:lstStyle>
            <a:lvl1pPr>
              <a:defRPr sz="2000">
                <a:solidFill>
                  <a:srgbClr val="03409B"/>
                </a:solidFill>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2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pic>
        <p:nvPicPr>
          <p:cNvPr id="4" name="图片 3">
            <a:extLst>
              <a:ext uri="{FF2B5EF4-FFF2-40B4-BE49-F238E27FC236}">
                <a16:creationId xmlns:a16="http://schemas.microsoft.com/office/drawing/2014/main" id="{D0B1796E-8863-472E-8D17-FB117B5E3E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22309" cy="526272"/>
          </a:xfrm>
          <a:prstGeom prst="rect">
            <a:avLst/>
          </a:prstGeom>
        </p:spPr>
      </p:pic>
    </p:spTree>
    <p:extLst>
      <p:ext uri="{BB962C8B-B14F-4D97-AF65-F5344CB8AC3E}">
        <p14:creationId xmlns:p14="http://schemas.microsoft.com/office/powerpoint/2010/main" val="3189373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8" name="内容占位符 2">
            <a:extLst>
              <a:ext uri="{FF2B5EF4-FFF2-40B4-BE49-F238E27FC236}">
                <a16:creationId xmlns:a16="http://schemas.microsoft.com/office/drawing/2014/main" id="{21F6544F-1645-46B4-947F-FE2689224146}"/>
              </a:ext>
            </a:extLst>
          </p:cNvPr>
          <p:cNvSpPr>
            <a:spLocks noGrp="1"/>
          </p:cNvSpPr>
          <p:nvPr>
            <p:ph idx="13"/>
          </p:nvPr>
        </p:nvSpPr>
        <p:spPr>
          <a:xfrm>
            <a:off x="401216" y="1527305"/>
            <a:ext cx="5148943" cy="4640329"/>
          </a:xfrm>
          <a:prstGeom prst="rect">
            <a:avLst/>
          </a:prstGeom>
        </p:spPr>
        <p:txBody>
          <a:bodyPr/>
          <a:lstStyle>
            <a:lvl1pPr>
              <a:defRPr sz="2000">
                <a:solidFill>
                  <a:srgbClr val="03409B"/>
                </a:solidFill>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2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9" name="内容占位符 2">
            <a:extLst>
              <a:ext uri="{FF2B5EF4-FFF2-40B4-BE49-F238E27FC236}">
                <a16:creationId xmlns:a16="http://schemas.microsoft.com/office/drawing/2014/main" id="{4654A45B-431D-4F65-B7F7-2EA6DC18EFE2}"/>
              </a:ext>
            </a:extLst>
          </p:cNvPr>
          <p:cNvSpPr>
            <a:spLocks noGrp="1"/>
          </p:cNvSpPr>
          <p:nvPr>
            <p:ph idx="1"/>
          </p:nvPr>
        </p:nvSpPr>
        <p:spPr>
          <a:xfrm>
            <a:off x="5794310" y="1527305"/>
            <a:ext cx="5559490" cy="4649658"/>
          </a:xfrm>
          <a:prstGeom prst="rect">
            <a:avLst/>
          </a:prstGeom>
        </p:spPr>
        <p:txBody>
          <a:bodyPr/>
          <a:lstStyle>
            <a:lvl1pPr>
              <a:defRPr sz="2000">
                <a:solidFill>
                  <a:srgbClr val="03409B"/>
                </a:solidFill>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2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1" name="标题 1">
            <a:extLst>
              <a:ext uri="{FF2B5EF4-FFF2-40B4-BE49-F238E27FC236}">
                <a16:creationId xmlns:a16="http://schemas.microsoft.com/office/drawing/2014/main" id="{1EB558AA-CD70-4B85-9F0C-FBED167C37D9}"/>
              </a:ext>
            </a:extLst>
          </p:cNvPr>
          <p:cNvSpPr>
            <a:spLocks noGrp="1"/>
          </p:cNvSpPr>
          <p:nvPr>
            <p:ph type="title" hasCustomPrompt="1"/>
          </p:nvPr>
        </p:nvSpPr>
        <p:spPr>
          <a:xfrm>
            <a:off x="401216" y="881290"/>
            <a:ext cx="10952584" cy="466628"/>
          </a:xfrm>
          <a:prstGeom prst="rect">
            <a:avLst/>
          </a:prstGeom>
        </p:spPr>
        <p:txBody>
          <a:bodyPr>
            <a:normAutofit/>
          </a:bodyPr>
          <a:lstStyle>
            <a:lvl1pPr>
              <a:defRPr sz="2200" b="1">
                <a:solidFill>
                  <a:srgbClr val="03409B"/>
                </a:solidFill>
                <a:latin typeface="微软雅黑" panose="020B0503020204020204" pitchFamily="34" charset="-122"/>
                <a:ea typeface="微软雅黑" panose="020B0503020204020204" pitchFamily="34" charset="-122"/>
              </a:defRPr>
            </a:lvl1pPr>
          </a:lstStyle>
          <a:p>
            <a:r>
              <a:rPr lang="zh-CN" altLang="en-US" dirty="0"/>
              <a:t>组件化认识</a:t>
            </a:r>
          </a:p>
        </p:txBody>
      </p:sp>
      <p:pic>
        <p:nvPicPr>
          <p:cNvPr id="5" name="图片 4">
            <a:extLst>
              <a:ext uri="{FF2B5EF4-FFF2-40B4-BE49-F238E27FC236}">
                <a16:creationId xmlns:a16="http://schemas.microsoft.com/office/drawing/2014/main" id="{9B10DB21-5C7E-4EFF-B76E-4607634B74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22309" cy="526272"/>
          </a:xfrm>
          <a:prstGeom prst="rect">
            <a:avLst/>
          </a:prstGeom>
        </p:spPr>
      </p:pic>
    </p:spTree>
    <p:extLst>
      <p:ext uri="{BB962C8B-B14F-4D97-AF65-F5344CB8AC3E}">
        <p14:creationId xmlns:p14="http://schemas.microsoft.com/office/powerpoint/2010/main" val="709214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两栏内容">
    <p:bg>
      <p:bgPr>
        <a:solidFill>
          <a:srgbClr val="F7F7F7"/>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092BECA-2D9B-400F-9BF0-597E18A658A5}"/>
              </a:ext>
            </a:extLst>
          </p:cNvPr>
          <p:cNvSpPr txBox="1"/>
          <p:nvPr userDrawn="1"/>
        </p:nvSpPr>
        <p:spPr>
          <a:xfrm>
            <a:off x="65314" y="3526972"/>
            <a:ext cx="12192000" cy="1015663"/>
          </a:xfrm>
          <a:prstGeom prst="rect">
            <a:avLst/>
          </a:prstGeom>
          <a:noFill/>
        </p:spPr>
        <p:txBody>
          <a:bodyPr wrap="square" rtlCol="0">
            <a:spAutoFit/>
          </a:bodyPr>
          <a:lstStyle/>
          <a:p>
            <a:pPr algn="ctr"/>
            <a:r>
              <a:rPr lang="en-US" altLang="zh-CN" sz="6000" b="1" dirty="0">
                <a:solidFill>
                  <a:srgbClr val="2E74D0"/>
                </a:solidFill>
                <a:latin typeface="Arial" panose="020B0604020202020204" pitchFamily="34" charset="0"/>
                <a:ea typeface="微软雅黑" panose="020B0503020204020204" pitchFamily="34" charset="-122"/>
                <a:cs typeface="Arial" panose="020B0604020202020204" pitchFamily="34" charset="0"/>
              </a:rPr>
              <a:t>THANKS</a:t>
            </a:r>
          </a:p>
        </p:txBody>
      </p:sp>
      <p:pic>
        <p:nvPicPr>
          <p:cNvPr id="5" name="图片 4">
            <a:extLst>
              <a:ext uri="{FF2B5EF4-FFF2-40B4-BE49-F238E27FC236}">
                <a16:creationId xmlns:a16="http://schemas.microsoft.com/office/drawing/2014/main" id="{674BFA9B-D34F-4E1A-A63E-F7473FCCAB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5291" y="2004915"/>
            <a:ext cx="2181418" cy="1055525"/>
          </a:xfrm>
          <a:prstGeom prst="rect">
            <a:avLst/>
          </a:prstGeom>
        </p:spPr>
      </p:pic>
    </p:spTree>
    <p:extLst>
      <p:ext uri="{BB962C8B-B14F-4D97-AF65-F5344CB8AC3E}">
        <p14:creationId xmlns:p14="http://schemas.microsoft.com/office/powerpoint/2010/main" val="16292306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629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vuejs/vue-devtool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B0EB8A-1775-45F9-AD4F-9D27E8ECCD92}"/>
              </a:ext>
            </a:extLst>
          </p:cNvPr>
          <p:cNvSpPr>
            <a:spLocks noGrp="1"/>
          </p:cNvSpPr>
          <p:nvPr>
            <p:ph type="ctrTitle"/>
          </p:nvPr>
        </p:nvSpPr>
        <p:spPr/>
        <p:txBody>
          <a:bodyPr/>
          <a:lstStyle/>
          <a:p>
            <a:r>
              <a:rPr lang="en-US" altLang="zh-CN" dirty="0" err="1"/>
              <a:t>Vuex</a:t>
            </a:r>
            <a:r>
              <a:rPr lang="zh-CN" altLang="en-US" dirty="0"/>
              <a:t>详解</a:t>
            </a:r>
          </a:p>
        </p:txBody>
      </p:sp>
      <p:sp>
        <p:nvSpPr>
          <p:cNvPr id="3" name="副标题 2">
            <a:extLst>
              <a:ext uri="{FF2B5EF4-FFF2-40B4-BE49-F238E27FC236}">
                <a16:creationId xmlns:a16="http://schemas.microsoft.com/office/drawing/2014/main" id="{B8C914B6-437E-4FDF-83BE-C0B5E53E925C}"/>
              </a:ext>
            </a:extLst>
          </p:cNvPr>
          <p:cNvSpPr>
            <a:spLocks noGrp="1"/>
          </p:cNvSpPr>
          <p:nvPr>
            <p:ph type="subTitle" idx="1"/>
          </p:nvPr>
        </p:nvSpPr>
        <p:spPr>
          <a:xfrm>
            <a:off x="1331053" y="3593649"/>
            <a:ext cx="9144000" cy="1655762"/>
          </a:xfrm>
        </p:spPr>
        <p:txBody>
          <a:bodyPr/>
          <a:lstStyle/>
          <a:p>
            <a:r>
              <a:rPr lang="zh-CN" altLang="en-US" dirty="0"/>
              <a:t>讲师：赵延明</a:t>
            </a:r>
            <a:endParaRPr lang="en-US" altLang="zh-CN" dirty="0"/>
          </a:p>
          <a:p>
            <a:r>
              <a:rPr lang="zh-CN" altLang="en-US" dirty="0"/>
              <a:t>         微博：</a:t>
            </a:r>
            <a:r>
              <a:rPr lang="en-US" altLang="zh-CN" dirty="0"/>
              <a:t>@</a:t>
            </a:r>
            <a:r>
              <a:rPr lang="en-US" altLang="zh-CN" dirty="0" err="1"/>
              <a:t>ym</a:t>
            </a:r>
            <a:r>
              <a:rPr lang="zh-CN" altLang="en-US" dirty="0"/>
              <a:t>赵延明</a:t>
            </a:r>
            <a:endParaRPr lang="en-US" altLang="zh-CN" dirty="0"/>
          </a:p>
          <a:p>
            <a:r>
              <a:rPr lang="zh-CN" altLang="en-US" dirty="0"/>
              <a:t>微信：赵燕明</a:t>
            </a:r>
            <a:endParaRPr lang="en-US" altLang="zh-CN" dirty="0"/>
          </a:p>
        </p:txBody>
      </p:sp>
    </p:spTree>
    <p:extLst>
      <p:ext uri="{BB962C8B-B14F-4D97-AF65-F5344CB8AC3E}">
        <p14:creationId xmlns:p14="http://schemas.microsoft.com/office/powerpoint/2010/main" val="3430545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7A424-70D7-4CCC-966E-2695D258EB84}"/>
              </a:ext>
            </a:extLst>
          </p:cNvPr>
          <p:cNvSpPr>
            <a:spLocks noGrp="1"/>
          </p:cNvSpPr>
          <p:nvPr>
            <p:ph type="title"/>
          </p:nvPr>
        </p:nvSpPr>
        <p:spPr>
          <a:xfrm>
            <a:off x="1361753" y="222422"/>
            <a:ext cx="10952584" cy="466628"/>
          </a:xfrm>
        </p:spPr>
        <p:txBody>
          <a:bodyPr/>
          <a:lstStyle/>
          <a:p>
            <a:r>
              <a:rPr lang="zh-CN" altLang="en-US" dirty="0"/>
              <a:t>使用</a:t>
            </a:r>
            <a:r>
              <a:rPr lang="en-US" altLang="zh-CN" dirty="0" err="1"/>
              <a:t>Vuex</a:t>
            </a:r>
            <a:r>
              <a:rPr lang="zh-CN" altLang="en-US" dirty="0"/>
              <a:t>的</a:t>
            </a:r>
            <a:r>
              <a:rPr lang="en-US" altLang="zh-CN" dirty="0"/>
              <a:t>count</a:t>
            </a:r>
            <a:endParaRPr lang="zh-CN" altLang="en-US" dirty="0"/>
          </a:p>
        </p:txBody>
      </p:sp>
      <p:sp>
        <p:nvSpPr>
          <p:cNvPr id="3" name="内容占位符 2">
            <a:extLst>
              <a:ext uri="{FF2B5EF4-FFF2-40B4-BE49-F238E27FC236}">
                <a16:creationId xmlns:a16="http://schemas.microsoft.com/office/drawing/2014/main" id="{349EB7CE-ACB9-461D-ABD1-C4B53C255AF1}"/>
              </a:ext>
            </a:extLst>
          </p:cNvPr>
          <p:cNvSpPr>
            <a:spLocks noGrp="1"/>
          </p:cNvSpPr>
          <p:nvPr>
            <p:ph idx="1"/>
          </p:nvPr>
        </p:nvSpPr>
        <p:spPr>
          <a:xfrm>
            <a:off x="4448331" y="1121682"/>
            <a:ext cx="7630255" cy="5513896"/>
          </a:xfrm>
        </p:spPr>
        <p:txBody>
          <a:bodyPr/>
          <a:lstStyle/>
          <a:p>
            <a:r>
              <a:rPr lang="zh-CN" altLang="en-US" dirty="0"/>
              <a:t>好的，这就是使用</a:t>
            </a:r>
            <a:r>
              <a:rPr lang="en-US" altLang="zh-CN" dirty="0" err="1"/>
              <a:t>Vuex</a:t>
            </a:r>
            <a:r>
              <a:rPr lang="zh-CN" altLang="en-US" dirty="0"/>
              <a:t>最简单的方式了。</a:t>
            </a:r>
          </a:p>
          <a:p>
            <a:r>
              <a:rPr lang="zh-CN" altLang="en-US" dirty="0"/>
              <a:t>我们来对使用步骤，做一个简单的小节：</a:t>
            </a:r>
          </a:p>
          <a:p>
            <a:pPr lvl="1"/>
            <a:r>
              <a:rPr lang="en-US" altLang="zh-CN" dirty="0"/>
              <a:t>1.</a:t>
            </a:r>
            <a:r>
              <a:rPr lang="zh-CN" altLang="en-US" dirty="0"/>
              <a:t>提取出一个公共的</a:t>
            </a:r>
            <a:r>
              <a:rPr lang="en-US" altLang="zh-CN" dirty="0"/>
              <a:t>store</a:t>
            </a:r>
            <a:r>
              <a:rPr lang="zh-CN" altLang="en-US" dirty="0"/>
              <a:t>对象，用于保存在多个组件中共享的状态</a:t>
            </a:r>
          </a:p>
          <a:p>
            <a:pPr lvl="1"/>
            <a:r>
              <a:rPr lang="en-US" altLang="zh-CN" dirty="0"/>
              <a:t>2.</a:t>
            </a:r>
            <a:r>
              <a:rPr lang="zh-CN" altLang="en-US" dirty="0"/>
              <a:t>将</a:t>
            </a:r>
            <a:r>
              <a:rPr lang="en-US" altLang="zh-CN" dirty="0"/>
              <a:t>store</a:t>
            </a:r>
            <a:r>
              <a:rPr lang="zh-CN" altLang="en-US" dirty="0"/>
              <a:t>对象放置在</a:t>
            </a:r>
            <a:r>
              <a:rPr lang="en-US" altLang="zh-CN" dirty="0"/>
              <a:t>new Vue</a:t>
            </a:r>
            <a:r>
              <a:rPr lang="zh-CN" altLang="en-US" dirty="0"/>
              <a:t>对象中，这样可以保证在所有的组件中都可以使用到</a:t>
            </a:r>
          </a:p>
          <a:p>
            <a:pPr lvl="1"/>
            <a:r>
              <a:rPr lang="en-US" altLang="zh-CN" dirty="0"/>
              <a:t>3.</a:t>
            </a:r>
            <a:r>
              <a:rPr lang="zh-CN" altLang="en-US" dirty="0"/>
              <a:t>在其他组件中使用</a:t>
            </a:r>
            <a:r>
              <a:rPr lang="en-US" altLang="zh-CN" dirty="0"/>
              <a:t>store</a:t>
            </a:r>
            <a:r>
              <a:rPr lang="zh-CN" altLang="en-US" dirty="0"/>
              <a:t>对象中保存的状态即可</a:t>
            </a:r>
          </a:p>
          <a:p>
            <a:pPr lvl="2"/>
            <a:r>
              <a:rPr lang="zh-CN" altLang="en-US" dirty="0"/>
              <a:t>通过</a:t>
            </a:r>
            <a:r>
              <a:rPr lang="en-US" altLang="zh-CN" dirty="0"/>
              <a:t>this.$</a:t>
            </a:r>
            <a:r>
              <a:rPr lang="en-US" altLang="zh-CN" dirty="0" err="1"/>
              <a:t>store.state</a:t>
            </a:r>
            <a:r>
              <a:rPr lang="en-US" altLang="zh-CN" dirty="0"/>
              <a:t>.</a:t>
            </a:r>
            <a:r>
              <a:rPr lang="zh-CN" altLang="en-US" dirty="0"/>
              <a:t>属性的方式来访问状态</a:t>
            </a:r>
          </a:p>
          <a:p>
            <a:pPr lvl="2"/>
            <a:r>
              <a:rPr lang="zh-CN" altLang="en-US" dirty="0"/>
              <a:t>通过</a:t>
            </a:r>
            <a:r>
              <a:rPr lang="en-US" altLang="zh-CN" dirty="0"/>
              <a:t>this.$</a:t>
            </a:r>
            <a:r>
              <a:rPr lang="en-US" altLang="zh-CN" dirty="0" err="1"/>
              <a:t>store.commit</a:t>
            </a:r>
            <a:r>
              <a:rPr lang="en-US" altLang="zh-CN" dirty="0"/>
              <a:t>('mutation</a:t>
            </a:r>
            <a:r>
              <a:rPr lang="zh-CN" altLang="en-US" dirty="0"/>
              <a:t>中方法</a:t>
            </a:r>
            <a:r>
              <a:rPr lang="en-US" altLang="zh-CN" dirty="0"/>
              <a:t>')</a:t>
            </a:r>
            <a:r>
              <a:rPr lang="zh-CN" altLang="en-US" dirty="0"/>
              <a:t>来修改状态</a:t>
            </a:r>
          </a:p>
          <a:p>
            <a:r>
              <a:rPr lang="zh-CN" altLang="en-US" dirty="0"/>
              <a:t>注意事项：</a:t>
            </a:r>
          </a:p>
          <a:p>
            <a:pPr lvl="1"/>
            <a:r>
              <a:rPr lang="zh-CN" altLang="en-US" dirty="0"/>
              <a:t>我们通过提交</a:t>
            </a:r>
            <a:r>
              <a:rPr lang="en-US" altLang="zh-CN" dirty="0"/>
              <a:t>mutation</a:t>
            </a:r>
            <a:r>
              <a:rPr lang="zh-CN" altLang="en-US" dirty="0"/>
              <a:t>的方式，而非直接改变</a:t>
            </a:r>
            <a:r>
              <a:rPr lang="en-US" altLang="zh-CN" dirty="0" err="1"/>
              <a:t>store.state.count</a:t>
            </a:r>
            <a:r>
              <a:rPr lang="zh-CN" altLang="en-US" dirty="0"/>
              <a:t>。</a:t>
            </a:r>
          </a:p>
          <a:p>
            <a:pPr lvl="1"/>
            <a:r>
              <a:rPr lang="zh-CN" altLang="en-US" dirty="0"/>
              <a:t>这是因为</a:t>
            </a:r>
            <a:r>
              <a:rPr lang="en-US" altLang="zh-CN" dirty="0" err="1"/>
              <a:t>Vuex</a:t>
            </a:r>
            <a:r>
              <a:rPr lang="zh-CN" altLang="en-US" dirty="0"/>
              <a:t>可以更明确的追踪状态的变化，所以不要直接改变</a:t>
            </a:r>
            <a:r>
              <a:rPr lang="en-US" altLang="zh-CN" dirty="0" err="1"/>
              <a:t>store.state.count</a:t>
            </a:r>
            <a:r>
              <a:rPr lang="zh-CN" altLang="en-US" dirty="0"/>
              <a:t>的值。</a:t>
            </a:r>
          </a:p>
          <a:p>
            <a:endParaRPr lang="zh-CN" altLang="en-US" dirty="0"/>
          </a:p>
        </p:txBody>
      </p:sp>
      <p:pic>
        <p:nvPicPr>
          <p:cNvPr id="5" name="图片 4">
            <a:extLst>
              <a:ext uri="{FF2B5EF4-FFF2-40B4-BE49-F238E27FC236}">
                <a16:creationId xmlns:a16="http://schemas.microsoft.com/office/drawing/2014/main" id="{58A3B906-D159-41AD-8C4A-191C14093593}"/>
              </a:ext>
            </a:extLst>
          </p:cNvPr>
          <p:cNvPicPr>
            <a:picLocks noChangeAspect="1"/>
          </p:cNvPicPr>
          <p:nvPr/>
        </p:nvPicPr>
        <p:blipFill>
          <a:blip r:embed="rId2"/>
          <a:stretch>
            <a:fillRect/>
          </a:stretch>
        </p:blipFill>
        <p:spPr>
          <a:xfrm>
            <a:off x="207622" y="1228650"/>
            <a:ext cx="4240709" cy="5069212"/>
          </a:xfrm>
          <a:prstGeom prst="rect">
            <a:avLst/>
          </a:prstGeom>
        </p:spPr>
      </p:pic>
    </p:spTree>
    <p:extLst>
      <p:ext uri="{BB962C8B-B14F-4D97-AF65-F5344CB8AC3E}">
        <p14:creationId xmlns:p14="http://schemas.microsoft.com/office/powerpoint/2010/main" val="4067888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7A424-70D7-4CCC-966E-2695D258EB84}"/>
              </a:ext>
            </a:extLst>
          </p:cNvPr>
          <p:cNvSpPr>
            <a:spLocks noGrp="1"/>
          </p:cNvSpPr>
          <p:nvPr>
            <p:ph type="title"/>
          </p:nvPr>
        </p:nvSpPr>
        <p:spPr>
          <a:xfrm>
            <a:off x="1361753" y="222422"/>
            <a:ext cx="10952584" cy="466628"/>
          </a:xfrm>
        </p:spPr>
        <p:txBody>
          <a:bodyPr/>
          <a:lstStyle/>
          <a:p>
            <a:r>
              <a:rPr lang="en-US" altLang="zh-CN" dirty="0" err="1"/>
              <a:t>Vuex</a:t>
            </a:r>
            <a:r>
              <a:rPr lang="zh-CN" altLang="en-US" dirty="0"/>
              <a:t>核心概念</a:t>
            </a:r>
          </a:p>
        </p:txBody>
      </p:sp>
      <p:sp>
        <p:nvSpPr>
          <p:cNvPr id="3" name="内容占位符 2">
            <a:extLst>
              <a:ext uri="{FF2B5EF4-FFF2-40B4-BE49-F238E27FC236}">
                <a16:creationId xmlns:a16="http://schemas.microsoft.com/office/drawing/2014/main" id="{349EB7CE-ACB9-461D-ABD1-C4B53C255AF1}"/>
              </a:ext>
            </a:extLst>
          </p:cNvPr>
          <p:cNvSpPr>
            <a:spLocks noGrp="1"/>
          </p:cNvSpPr>
          <p:nvPr>
            <p:ph idx="1"/>
          </p:nvPr>
        </p:nvSpPr>
        <p:spPr>
          <a:xfrm>
            <a:off x="383558" y="1121682"/>
            <a:ext cx="11312256" cy="4614636"/>
          </a:xfrm>
        </p:spPr>
        <p:txBody>
          <a:bodyPr/>
          <a:lstStyle/>
          <a:p>
            <a:r>
              <a:rPr lang="en-US" altLang="zh-CN" dirty="0" err="1"/>
              <a:t>Vuex</a:t>
            </a:r>
            <a:r>
              <a:rPr lang="zh-CN" altLang="en-US" dirty="0"/>
              <a:t>有几个比较核心的概念</a:t>
            </a:r>
            <a:r>
              <a:rPr lang="en-US" altLang="zh-CN" dirty="0"/>
              <a:t>:</a:t>
            </a:r>
          </a:p>
          <a:p>
            <a:pPr lvl="1"/>
            <a:r>
              <a:rPr lang="en-US" altLang="zh-CN" dirty="0"/>
              <a:t>State</a:t>
            </a:r>
          </a:p>
          <a:p>
            <a:pPr lvl="1"/>
            <a:r>
              <a:rPr lang="en-US" altLang="zh-CN" dirty="0"/>
              <a:t>Getters</a:t>
            </a:r>
          </a:p>
          <a:p>
            <a:pPr lvl="1"/>
            <a:r>
              <a:rPr lang="en-US" altLang="zh-CN" dirty="0"/>
              <a:t>Mutation</a:t>
            </a:r>
          </a:p>
          <a:p>
            <a:pPr lvl="1"/>
            <a:r>
              <a:rPr lang="en-US" altLang="zh-CN" dirty="0"/>
              <a:t>Action</a:t>
            </a:r>
          </a:p>
          <a:p>
            <a:pPr lvl="1"/>
            <a:r>
              <a:rPr lang="en-US" altLang="zh-CN" dirty="0"/>
              <a:t>Module</a:t>
            </a:r>
          </a:p>
          <a:p>
            <a:r>
              <a:rPr lang="zh-CN" altLang="en-US" dirty="0"/>
              <a:t>我们对它进行一一介绍</a:t>
            </a:r>
            <a:r>
              <a:rPr lang="en-US" altLang="zh-CN" dirty="0"/>
              <a:t>.</a:t>
            </a:r>
          </a:p>
          <a:p>
            <a:endParaRPr lang="en-US" altLang="zh-CN" dirty="0"/>
          </a:p>
        </p:txBody>
      </p:sp>
    </p:spTree>
    <p:extLst>
      <p:ext uri="{BB962C8B-B14F-4D97-AF65-F5344CB8AC3E}">
        <p14:creationId xmlns:p14="http://schemas.microsoft.com/office/powerpoint/2010/main" val="740660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7A424-70D7-4CCC-966E-2695D258EB84}"/>
              </a:ext>
            </a:extLst>
          </p:cNvPr>
          <p:cNvSpPr>
            <a:spLocks noGrp="1"/>
          </p:cNvSpPr>
          <p:nvPr>
            <p:ph type="title"/>
          </p:nvPr>
        </p:nvSpPr>
        <p:spPr>
          <a:xfrm>
            <a:off x="1361753" y="222422"/>
            <a:ext cx="10952584" cy="466628"/>
          </a:xfrm>
        </p:spPr>
        <p:txBody>
          <a:bodyPr/>
          <a:lstStyle/>
          <a:p>
            <a:r>
              <a:rPr lang="en-US" altLang="zh-CN" dirty="0"/>
              <a:t>State</a:t>
            </a:r>
            <a:r>
              <a:rPr lang="zh-CN" altLang="en-US" dirty="0"/>
              <a:t>单一状态树</a:t>
            </a:r>
          </a:p>
        </p:txBody>
      </p:sp>
      <p:sp>
        <p:nvSpPr>
          <p:cNvPr id="3" name="内容占位符 2">
            <a:extLst>
              <a:ext uri="{FF2B5EF4-FFF2-40B4-BE49-F238E27FC236}">
                <a16:creationId xmlns:a16="http://schemas.microsoft.com/office/drawing/2014/main" id="{349EB7CE-ACB9-461D-ABD1-C4B53C255AF1}"/>
              </a:ext>
            </a:extLst>
          </p:cNvPr>
          <p:cNvSpPr>
            <a:spLocks noGrp="1"/>
          </p:cNvSpPr>
          <p:nvPr>
            <p:ph idx="1"/>
          </p:nvPr>
        </p:nvSpPr>
        <p:spPr>
          <a:xfrm>
            <a:off x="383558" y="1121682"/>
            <a:ext cx="11312256" cy="4614636"/>
          </a:xfrm>
        </p:spPr>
        <p:txBody>
          <a:bodyPr/>
          <a:lstStyle/>
          <a:p>
            <a:r>
              <a:rPr lang="en-US" altLang="zh-CN" dirty="0" err="1"/>
              <a:t>Vuex</a:t>
            </a:r>
            <a:r>
              <a:rPr lang="zh-CN" altLang="en-US" dirty="0"/>
              <a:t>提出使用单一状态树</a:t>
            </a:r>
            <a:r>
              <a:rPr lang="en-US" altLang="zh-CN" dirty="0"/>
              <a:t>, </a:t>
            </a:r>
            <a:r>
              <a:rPr lang="zh-CN" altLang="en-US" dirty="0"/>
              <a:t>什么是单一状态树呢？</a:t>
            </a:r>
          </a:p>
          <a:p>
            <a:pPr lvl="1"/>
            <a:r>
              <a:rPr lang="zh-CN" altLang="en-US" dirty="0"/>
              <a:t>英文名称是</a:t>
            </a:r>
            <a:r>
              <a:rPr lang="en-US" altLang="zh-CN" dirty="0"/>
              <a:t>Single Source of Truth</a:t>
            </a:r>
            <a:r>
              <a:rPr lang="zh-CN" altLang="en-US" dirty="0"/>
              <a:t>，也可以翻译成单一数据源。</a:t>
            </a:r>
          </a:p>
          <a:p>
            <a:r>
              <a:rPr lang="zh-CN" altLang="en-US" dirty="0"/>
              <a:t>但是，它是什么呢？我们来看一个生活中的例子。</a:t>
            </a:r>
          </a:p>
          <a:p>
            <a:pPr lvl="1"/>
            <a:r>
              <a:rPr lang="en-US" altLang="zh-CN" dirty="0"/>
              <a:t>OK</a:t>
            </a:r>
            <a:r>
              <a:rPr lang="zh-CN" altLang="en-US" dirty="0"/>
              <a:t>，我用一个生活中的例子做一个简单的类比。</a:t>
            </a:r>
          </a:p>
          <a:p>
            <a:pPr lvl="1"/>
            <a:r>
              <a:rPr lang="zh-CN" altLang="en-US" dirty="0"/>
              <a:t>我们知道，在国内我们有很多的信息需要被记录，比如上学时的个人档案，工作后的社保记录，公积金记录，结婚后的婚姻信息，以及其他相关的户口、医疗、文凭、房产记录等等（还有很多信息）。</a:t>
            </a:r>
          </a:p>
          <a:p>
            <a:pPr lvl="1"/>
            <a:r>
              <a:rPr lang="zh-CN" altLang="en-US" dirty="0"/>
              <a:t>这些信息被分散在很多地方进行管理，有一天你需要办某个业务时</a:t>
            </a:r>
            <a:r>
              <a:rPr lang="en-US" altLang="zh-CN" dirty="0"/>
              <a:t>(</a:t>
            </a:r>
            <a:r>
              <a:rPr lang="zh-CN" altLang="en-US" dirty="0"/>
              <a:t>比如入户某个城市</a:t>
            </a:r>
            <a:r>
              <a:rPr lang="en-US" altLang="zh-CN" dirty="0"/>
              <a:t>)</a:t>
            </a:r>
            <a:r>
              <a:rPr lang="zh-CN" altLang="en-US" dirty="0"/>
              <a:t>，你会发现你需要到各个对应的工作地点去打印、盖章各种资料信息，最后到一个地方提交证明你的信息无误。</a:t>
            </a:r>
          </a:p>
          <a:p>
            <a:pPr lvl="1"/>
            <a:r>
              <a:rPr lang="zh-CN" altLang="en-US" dirty="0"/>
              <a:t>这种保存信息的方案，不仅仅低效，而且不方便管理，以及日后的维护也是一个庞大的工作</a:t>
            </a:r>
            <a:r>
              <a:rPr lang="en-US" altLang="zh-CN" dirty="0"/>
              <a:t>(</a:t>
            </a:r>
            <a:r>
              <a:rPr lang="zh-CN" altLang="en-US" dirty="0"/>
              <a:t>需要大量的各个部门的人力来维护，当然国家目前已经在完善我们的这个系统了</a:t>
            </a:r>
            <a:r>
              <a:rPr lang="en-US" altLang="zh-CN" dirty="0"/>
              <a:t>)</a:t>
            </a:r>
            <a:r>
              <a:rPr lang="zh-CN" altLang="en-US" dirty="0"/>
              <a:t>。</a:t>
            </a:r>
          </a:p>
          <a:p>
            <a:r>
              <a:rPr lang="zh-CN" altLang="en-US" dirty="0"/>
              <a:t>这个和我们在应用开发中比较类似：</a:t>
            </a:r>
          </a:p>
          <a:p>
            <a:pPr lvl="1"/>
            <a:r>
              <a:rPr lang="zh-CN" altLang="en-US" dirty="0"/>
              <a:t>如果你的状态信息是保存到多个</a:t>
            </a:r>
            <a:r>
              <a:rPr lang="en-US" altLang="zh-CN" dirty="0"/>
              <a:t>Store</a:t>
            </a:r>
            <a:r>
              <a:rPr lang="zh-CN" altLang="en-US" dirty="0"/>
              <a:t>对象中的，那么之后的管理和维护等等都会变得特别困难。</a:t>
            </a:r>
          </a:p>
          <a:p>
            <a:pPr lvl="1"/>
            <a:r>
              <a:rPr lang="zh-CN" altLang="en-US" dirty="0"/>
              <a:t>所以</a:t>
            </a:r>
            <a:r>
              <a:rPr lang="en-US" altLang="zh-CN" dirty="0" err="1"/>
              <a:t>Vuex</a:t>
            </a:r>
            <a:r>
              <a:rPr lang="zh-CN" altLang="en-US" dirty="0"/>
              <a:t>也使用了单一状态树来管理应用层级的全部状态。</a:t>
            </a:r>
          </a:p>
          <a:p>
            <a:pPr lvl="1"/>
            <a:r>
              <a:rPr lang="zh-CN" altLang="en-US" dirty="0"/>
              <a:t>单一状态树能够让我们最直接的方式找到某个状态的片段，而且在之后的维护和调试过程中，也可以非常方便的管理和维护。</a:t>
            </a:r>
          </a:p>
          <a:p>
            <a:endParaRPr lang="zh-CN" altLang="en-US" dirty="0"/>
          </a:p>
        </p:txBody>
      </p:sp>
    </p:spTree>
    <p:extLst>
      <p:ext uri="{BB962C8B-B14F-4D97-AF65-F5344CB8AC3E}">
        <p14:creationId xmlns:p14="http://schemas.microsoft.com/office/powerpoint/2010/main" val="2919428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7A424-70D7-4CCC-966E-2695D258EB84}"/>
              </a:ext>
            </a:extLst>
          </p:cNvPr>
          <p:cNvSpPr>
            <a:spLocks noGrp="1"/>
          </p:cNvSpPr>
          <p:nvPr>
            <p:ph type="title"/>
          </p:nvPr>
        </p:nvSpPr>
        <p:spPr>
          <a:xfrm>
            <a:off x="1361753" y="222422"/>
            <a:ext cx="10952584" cy="466628"/>
          </a:xfrm>
        </p:spPr>
        <p:txBody>
          <a:bodyPr/>
          <a:lstStyle/>
          <a:p>
            <a:r>
              <a:rPr lang="en-US" altLang="zh-CN" dirty="0"/>
              <a:t>Getters</a:t>
            </a:r>
            <a:r>
              <a:rPr lang="zh-CN" altLang="en-US" dirty="0"/>
              <a:t>基本使用</a:t>
            </a:r>
          </a:p>
        </p:txBody>
      </p:sp>
      <p:sp>
        <p:nvSpPr>
          <p:cNvPr id="3" name="内容占位符 2">
            <a:extLst>
              <a:ext uri="{FF2B5EF4-FFF2-40B4-BE49-F238E27FC236}">
                <a16:creationId xmlns:a16="http://schemas.microsoft.com/office/drawing/2014/main" id="{349EB7CE-ACB9-461D-ABD1-C4B53C255AF1}"/>
              </a:ext>
            </a:extLst>
          </p:cNvPr>
          <p:cNvSpPr>
            <a:spLocks noGrp="1"/>
          </p:cNvSpPr>
          <p:nvPr>
            <p:ph idx="1"/>
          </p:nvPr>
        </p:nvSpPr>
        <p:spPr>
          <a:xfrm>
            <a:off x="383558" y="1121682"/>
            <a:ext cx="11312256" cy="4614636"/>
          </a:xfrm>
        </p:spPr>
        <p:txBody>
          <a:bodyPr/>
          <a:lstStyle/>
          <a:p>
            <a:r>
              <a:rPr lang="zh-CN" altLang="en-US" dirty="0"/>
              <a:t>有时候，我们需要从</a:t>
            </a:r>
            <a:r>
              <a:rPr lang="en-US" altLang="zh-CN" dirty="0"/>
              <a:t>store</a:t>
            </a:r>
            <a:r>
              <a:rPr lang="zh-CN" altLang="en-US" dirty="0"/>
              <a:t>中获取一些</a:t>
            </a:r>
            <a:r>
              <a:rPr lang="en-US" altLang="zh-CN" dirty="0"/>
              <a:t>state</a:t>
            </a:r>
            <a:r>
              <a:rPr lang="zh-CN" altLang="en-US" dirty="0"/>
              <a:t>变异后的状态，比如下面的</a:t>
            </a:r>
            <a:r>
              <a:rPr lang="en-US" altLang="zh-CN" dirty="0"/>
              <a:t>Store</a:t>
            </a:r>
            <a:r>
              <a:rPr lang="zh-CN" altLang="en-US" dirty="0"/>
              <a:t>中：</a:t>
            </a:r>
            <a:endParaRPr lang="en-US" altLang="zh-CN" dirty="0"/>
          </a:p>
          <a:p>
            <a:pPr lvl="1"/>
            <a:r>
              <a:rPr lang="zh-CN" altLang="en-US" dirty="0"/>
              <a:t>获取学生年龄大于</a:t>
            </a:r>
            <a:r>
              <a:rPr lang="en-US" altLang="zh-CN" dirty="0"/>
              <a:t>20</a:t>
            </a:r>
            <a:r>
              <a:rPr lang="zh-CN" altLang="en-US" dirty="0"/>
              <a:t>的个数。</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我们可以在</a:t>
            </a:r>
            <a:r>
              <a:rPr lang="en-US" altLang="zh-CN" dirty="0"/>
              <a:t>Store</a:t>
            </a:r>
            <a:r>
              <a:rPr lang="zh-CN" altLang="en-US" dirty="0"/>
              <a:t>中定义</a:t>
            </a:r>
            <a:r>
              <a:rPr lang="en-US" altLang="zh-CN" dirty="0"/>
              <a:t>getters</a:t>
            </a:r>
            <a:endParaRPr lang="zh-CN" altLang="en-US" dirty="0"/>
          </a:p>
        </p:txBody>
      </p:sp>
      <p:pic>
        <p:nvPicPr>
          <p:cNvPr id="4" name="图片 3">
            <a:extLst>
              <a:ext uri="{FF2B5EF4-FFF2-40B4-BE49-F238E27FC236}">
                <a16:creationId xmlns:a16="http://schemas.microsoft.com/office/drawing/2014/main" id="{A7ECE0B3-3F55-41BE-BF9D-A2FA885F79FD}"/>
              </a:ext>
            </a:extLst>
          </p:cNvPr>
          <p:cNvPicPr>
            <a:picLocks noChangeAspect="1"/>
          </p:cNvPicPr>
          <p:nvPr/>
        </p:nvPicPr>
        <p:blipFill>
          <a:blip r:embed="rId2"/>
          <a:stretch>
            <a:fillRect/>
          </a:stretch>
        </p:blipFill>
        <p:spPr>
          <a:xfrm>
            <a:off x="496186" y="1803637"/>
            <a:ext cx="5271735" cy="2368906"/>
          </a:xfrm>
          <a:prstGeom prst="rect">
            <a:avLst/>
          </a:prstGeom>
        </p:spPr>
      </p:pic>
      <p:pic>
        <p:nvPicPr>
          <p:cNvPr id="5" name="图片 4">
            <a:extLst>
              <a:ext uri="{FF2B5EF4-FFF2-40B4-BE49-F238E27FC236}">
                <a16:creationId xmlns:a16="http://schemas.microsoft.com/office/drawing/2014/main" id="{4A486803-48BE-4EE9-94C4-E122E03D383F}"/>
              </a:ext>
            </a:extLst>
          </p:cNvPr>
          <p:cNvPicPr>
            <a:picLocks noChangeAspect="1"/>
          </p:cNvPicPr>
          <p:nvPr/>
        </p:nvPicPr>
        <p:blipFill>
          <a:blip r:embed="rId3"/>
          <a:stretch>
            <a:fillRect/>
          </a:stretch>
        </p:blipFill>
        <p:spPr>
          <a:xfrm>
            <a:off x="392160" y="5333633"/>
            <a:ext cx="6284351" cy="1172179"/>
          </a:xfrm>
          <a:prstGeom prst="rect">
            <a:avLst/>
          </a:prstGeom>
        </p:spPr>
      </p:pic>
      <p:pic>
        <p:nvPicPr>
          <p:cNvPr id="6" name="图片 5">
            <a:extLst>
              <a:ext uri="{FF2B5EF4-FFF2-40B4-BE49-F238E27FC236}">
                <a16:creationId xmlns:a16="http://schemas.microsoft.com/office/drawing/2014/main" id="{ABC4517C-1563-4782-9075-E1A1F4A5CCCE}"/>
              </a:ext>
            </a:extLst>
          </p:cNvPr>
          <p:cNvPicPr>
            <a:picLocks noChangeAspect="1"/>
          </p:cNvPicPr>
          <p:nvPr/>
        </p:nvPicPr>
        <p:blipFill>
          <a:blip r:embed="rId4"/>
          <a:stretch>
            <a:fillRect/>
          </a:stretch>
        </p:blipFill>
        <p:spPr>
          <a:xfrm>
            <a:off x="6775361" y="5382730"/>
            <a:ext cx="5155131" cy="1123082"/>
          </a:xfrm>
          <a:prstGeom prst="rect">
            <a:avLst/>
          </a:prstGeom>
        </p:spPr>
      </p:pic>
    </p:spTree>
    <p:extLst>
      <p:ext uri="{BB962C8B-B14F-4D97-AF65-F5344CB8AC3E}">
        <p14:creationId xmlns:p14="http://schemas.microsoft.com/office/powerpoint/2010/main" val="3373085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7A424-70D7-4CCC-966E-2695D258EB84}"/>
              </a:ext>
            </a:extLst>
          </p:cNvPr>
          <p:cNvSpPr>
            <a:spLocks noGrp="1"/>
          </p:cNvSpPr>
          <p:nvPr>
            <p:ph type="title"/>
          </p:nvPr>
        </p:nvSpPr>
        <p:spPr>
          <a:xfrm>
            <a:off x="1361753" y="222422"/>
            <a:ext cx="10952584" cy="466628"/>
          </a:xfrm>
        </p:spPr>
        <p:txBody>
          <a:bodyPr/>
          <a:lstStyle/>
          <a:p>
            <a:r>
              <a:rPr lang="en-US" altLang="zh-CN" dirty="0"/>
              <a:t>Getters</a:t>
            </a:r>
            <a:r>
              <a:rPr lang="zh-CN" altLang="en-US" dirty="0"/>
              <a:t>作为参数和传递参数</a:t>
            </a:r>
          </a:p>
        </p:txBody>
      </p:sp>
      <p:sp>
        <p:nvSpPr>
          <p:cNvPr id="3" name="内容占位符 2">
            <a:extLst>
              <a:ext uri="{FF2B5EF4-FFF2-40B4-BE49-F238E27FC236}">
                <a16:creationId xmlns:a16="http://schemas.microsoft.com/office/drawing/2014/main" id="{349EB7CE-ACB9-461D-ABD1-C4B53C255AF1}"/>
              </a:ext>
            </a:extLst>
          </p:cNvPr>
          <p:cNvSpPr>
            <a:spLocks noGrp="1"/>
          </p:cNvSpPr>
          <p:nvPr>
            <p:ph idx="1"/>
          </p:nvPr>
        </p:nvSpPr>
        <p:spPr>
          <a:xfrm>
            <a:off x="383558" y="1121682"/>
            <a:ext cx="11312256" cy="4614636"/>
          </a:xfrm>
        </p:spPr>
        <p:txBody>
          <a:bodyPr/>
          <a:lstStyle/>
          <a:p>
            <a:r>
              <a:rPr lang="zh-CN" altLang="en-US" dirty="0"/>
              <a:t>如果我们已经有了一个获取所有年龄大于</a:t>
            </a:r>
            <a:r>
              <a:rPr lang="en-US" altLang="zh-CN" dirty="0"/>
              <a:t>20</a:t>
            </a:r>
            <a:r>
              <a:rPr lang="zh-CN" altLang="en-US" dirty="0"/>
              <a:t>岁学生列表的</a:t>
            </a:r>
            <a:r>
              <a:rPr lang="en-US" altLang="zh-CN" dirty="0"/>
              <a:t>getters, </a:t>
            </a:r>
            <a:r>
              <a:rPr lang="zh-CN" altLang="en-US" dirty="0"/>
              <a:t>那么代码可以这样来写</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getters</a:t>
            </a:r>
            <a:r>
              <a:rPr lang="zh-CN" altLang="en-US" dirty="0"/>
              <a:t>默认是不能传递参数的</a:t>
            </a:r>
            <a:r>
              <a:rPr lang="en-US" altLang="zh-CN" dirty="0"/>
              <a:t>, </a:t>
            </a:r>
            <a:r>
              <a:rPr lang="zh-CN" altLang="en-US" dirty="0"/>
              <a:t>如果希望传递参数</a:t>
            </a:r>
            <a:r>
              <a:rPr lang="en-US" altLang="zh-CN" dirty="0"/>
              <a:t>, </a:t>
            </a:r>
            <a:r>
              <a:rPr lang="zh-CN" altLang="en-US" dirty="0"/>
              <a:t>那么只能让</a:t>
            </a:r>
            <a:r>
              <a:rPr lang="en-US" altLang="zh-CN" dirty="0"/>
              <a:t>getters</a:t>
            </a:r>
            <a:r>
              <a:rPr lang="zh-CN" altLang="en-US" dirty="0"/>
              <a:t>本身返回另一个函数</a:t>
            </a:r>
            <a:r>
              <a:rPr lang="en-US" altLang="zh-CN" dirty="0"/>
              <a:t>.</a:t>
            </a:r>
          </a:p>
          <a:p>
            <a:pPr lvl="1"/>
            <a:r>
              <a:rPr lang="zh-CN" altLang="en-US" dirty="0"/>
              <a:t>比如上面的案例中</a:t>
            </a:r>
            <a:r>
              <a:rPr lang="en-US" altLang="zh-CN" dirty="0"/>
              <a:t>,</a:t>
            </a:r>
            <a:r>
              <a:rPr lang="zh-CN" altLang="en-US" dirty="0"/>
              <a:t>我们希望根据</a:t>
            </a:r>
            <a:r>
              <a:rPr lang="en-US" altLang="zh-CN" dirty="0"/>
              <a:t>ID</a:t>
            </a:r>
            <a:r>
              <a:rPr lang="zh-CN" altLang="en-US" dirty="0"/>
              <a:t>获取用户的信息</a:t>
            </a:r>
            <a:endParaRPr lang="en-US" altLang="zh-CN" dirty="0"/>
          </a:p>
          <a:p>
            <a:endParaRPr lang="zh-CN" altLang="en-US" dirty="0"/>
          </a:p>
        </p:txBody>
      </p:sp>
      <p:pic>
        <p:nvPicPr>
          <p:cNvPr id="7" name="图片 6">
            <a:extLst>
              <a:ext uri="{FF2B5EF4-FFF2-40B4-BE49-F238E27FC236}">
                <a16:creationId xmlns:a16="http://schemas.microsoft.com/office/drawing/2014/main" id="{59C4477E-9367-484E-9E8F-502AA4D94D12}"/>
              </a:ext>
            </a:extLst>
          </p:cNvPr>
          <p:cNvPicPr>
            <a:picLocks noChangeAspect="1"/>
          </p:cNvPicPr>
          <p:nvPr/>
        </p:nvPicPr>
        <p:blipFill>
          <a:blip r:embed="rId2"/>
          <a:stretch>
            <a:fillRect/>
          </a:stretch>
        </p:blipFill>
        <p:spPr>
          <a:xfrm>
            <a:off x="496186" y="1539568"/>
            <a:ext cx="5363791" cy="1963860"/>
          </a:xfrm>
          <a:prstGeom prst="rect">
            <a:avLst/>
          </a:prstGeom>
        </p:spPr>
      </p:pic>
      <p:pic>
        <p:nvPicPr>
          <p:cNvPr id="8" name="图片 7">
            <a:extLst>
              <a:ext uri="{FF2B5EF4-FFF2-40B4-BE49-F238E27FC236}">
                <a16:creationId xmlns:a16="http://schemas.microsoft.com/office/drawing/2014/main" id="{1644E5DD-3D84-4399-BFB2-0918F1E7452F}"/>
              </a:ext>
            </a:extLst>
          </p:cNvPr>
          <p:cNvPicPr>
            <a:picLocks noChangeAspect="1"/>
          </p:cNvPicPr>
          <p:nvPr/>
        </p:nvPicPr>
        <p:blipFill>
          <a:blip r:embed="rId3"/>
          <a:stretch>
            <a:fillRect/>
          </a:stretch>
        </p:blipFill>
        <p:spPr>
          <a:xfrm>
            <a:off x="496186" y="4527857"/>
            <a:ext cx="4962525" cy="1581150"/>
          </a:xfrm>
          <a:prstGeom prst="rect">
            <a:avLst/>
          </a:prstGeom>
        </p:spPr>
      </p:pic>
    </p:spTree>
    <p:extLst>
      <p:ext uri="{BB962C8B-B14F-4D97-AF65-F5344CB8AC3E}">
        <p14:creationId xmlns:p14="http://schemas.microsoft.com/office/powerpoint/2010/main" val="20244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7A424-70D7-4CCC-966E-2695D258EB84}"/>
              </a:ext>
            </a:extLst>
          </p:cNvPr>
          <p:cNvSpPr>
            <a:spLocks noGrp="1"/>
          </p:cNvSpPr>
          <p:nvPr>
            <p:ph type="title"/>
          </p:nvPr>
        </p:nvSpPr>
        <p:spPr>
          <a:xfrm>
            <a:off x="1361753" y="222422"/>
            <a:ext cx="10952584" cy="466628"/>
          </a:xfrm>
        </p:spPr>
        <p:txBody>
          <a:bodyPr/>
          <a:lstStyle/>
          <a:p>
            <a:r>
              <a:rPr lang="en-US" altLang="zh-CN" dirty="0"/>
              <a:t>Mutation</a:t>
            </a:r>
            <a:r>
              <a:rPr lang="zh-CN" altLang="en-US" dirty="0"/>
              <a:t>状态更新</a:t>
            </a:r>
          </a:p>
        </p:txBody>
      </p:sp>
      <p:sp>
        <p:nvSpPr>
          <p:cNvPr id="3" name="内容占位符 2">
            <a:extLst>
              <a:ext uri="{FF2B5EF4-FFF2-40B4-BE49-F238E27FC236}">
                <a16:creationId xmlns:a16="http://schemas.microsoft.com/office/drawing/2014/main" id="{349EB7CE-ACB9-461D-ABD1-C4B53C255AF1}"/>
              </a:ext>
            </a:extLst>
          </p:cNvPr>
          <p:cNvSpPr>
            <a:spLocks noGrp="1"/>
          </p:cNvSpPr>
          <p:nvPr>
            <p:ph idx="1"/>
          </p:nvPr>
        </p:nvSpPr>
        <p:spPr>
          <a:xfrm>
            <a:off x="383558" y="1121682"/>
            <a:ext cx="11312256" cy="4614636"/>
          </a:xfrm>
        </p:spPr>
        <p:txBody>
          <a:bodyPr/>
          <a:lstStyle/>
          <a:p>
            <a:r>
              <a:rPr lang="en-US" altLang="zh-CN" dirty="0" err="1"/>
              <a:t>Vuex</a:t>
            </a:r>
            <a:r>
              <a:rPr lang="zh-CN" altLang="en-US" dirty="0"/>
              <a:t>的</a:t>
            </a:r>
            <a:r>
              <a:rPr lang="en-US" altLang="zh-CN" dirty="0"/>
              <a:t>store</a:t>
            </a:r>
            <a:r>
              <a:rPr lang="zh-CN" altLang="en-US" dirty="0"/>
              <a:t>状态的更新唯一方式：</a:t>
            </a:r>
            <a:r>
              <a:rPr lang="zh-CN" altLang="en-US" b="1" u="sng" dirty="0"/>
              <a:t>提交</a:t>
            </a:r>
            <a:r>
              <a:rPr lang="en-US" altLang="zh-CN" b="1" u="sng" dirty="0"/>
              <a:t>Mutation</a:t>
            </a:r>
          </a:p>
          <a:p>
            <a:r>
              <a:rPr lang="en-US" altLang="zh-CN" dirty="0"/>
              <a:t>Mutation</a:t>
            </a:r>
            <a:r>
              <a:rPr lang="zh-CN" altLang="en-US" dirty="0"/>
              <a:t>主要包括两部分：</a:t>
            </a:r>
            <a:endParaRPr lang="en-US" altLang="zh-CN" dirty="0"/>
          </a:p>
          <a:p>
            <a:pPr lvl="1"/>
            <a:r>
              <a:rPr lang="zh-CN" altLang="en-US" dirty="0"/>
              <a:t>字符串的</a:t>
            </a:r>
            <a:r>
              <a:rPr lang="zh-CN" altLang="en-US" b="1" dirty="0"/>
              <a:t>事件类型（</a:t>
            </a:r>
            <a:r>
              <a:rPr lang="en-US" altLang="zh-CN" b="1" dirty="0"/>
              <a:t>type</a:t>
            </a:r>
            <a:r>
              <a:rPr lang="zh-CN" altLang="en-US" b="1" dirty="0"/>
              <a:t>）</a:t>
            </a:r>
            <a:endParaRPr lang="zh-CN" altLang="en-US" dirty="0"/>
          </a:p>
          <a:p>
            <a:pPr lvl="1"/>
            <a:r>
              <a:rPr lang="zh-CN" altLang="en-US" dirty="0"/>
              <a:t>一个</a:t>
            </a:r>
            <a:r>
              <a:rPr lang="zh-CN" altLang="en-US" b="1" dirty="0"/>
              <a:t>回调函数（</a:t>
            </a:r>
            <a:r>
              <a:rPr lang="en-US" altLang="zh-CN" b="1" dirty="0"/>
              <a:t>handler</a:t>
            </a:r>
            <a:r>
              <a:rPr lang="zh-CN" altLang="en-US" b="1" dirty="0"/>
              <a:t>）</a:t>
            </a:r>
            <a:r>
              <a:rPr lang="en-US" altLang="zh-CN" dirty="0"/>
              <a:t>,</a:t>
            </a:r>
            <a:r>
              <a:rPr lang="zh-CN" altLang="en-US" dirty="0"/>
              <a:t>该回调函数的第一个参数就是</a:t>
            </a:r>
            <a:r>
              <a:rPr lang="en-US" altLang="zh-CN" dirty="0"/>
              <a:t>state</a:t>
            </a:r>
            <a:r>
              <a:rPr lang="zh-CN" altLang="en-US" dirty="0"/>
              <a:t>。</a:t>
            </a:r>
          </a:p>
          <a:p>
            <a:r>
              <a:rPr lang="en-US" altLang="zh-CN" dirty="0"/>
              <a:t>mutation</a:t>
            </a:r>
            <a:r>
              <a:rPr lang="zh-CN" altLang="en-US" dirty="0"/>
              <a:t>的定义方式：</a:t>
            </a:r>
            <a:endParaRPr lang="en-US" altLang="zh-CN" dirty="0"/>
          </a:p>
          <a:p>
            <a:endParaRPr lang="en-US" altLang="zh-CN" dirty="0"/>
          </a:p>
          <a:p>
            <a:endParaRPr lang="en-US" altLang="zh-CN" dirty="0"/>
          </a:p>
          <a:p>
            <a:endParaRPr lang="en-US" altLang="zh-CN" sz="1050" dirty="0"/>
          </a:p>
          <a:p>
            <a:r>
              <a:rPr lang="zh-CN" altLang="en-US" dirty="0"/>
              <a:t>通过</a:t>
            </a:r>
            <a:r>
              <a:rPr lang="en-US" altLang="zh-CN" dirty="0"/>
              <a:t>mutation</a:t>
            </a:r>
            <a:r>
              <a:rPr lang="zh-CN" altLang="en-US" dirty="0"/>
              <a:t>更新</a:t>
            </a:r>
            <a:endParaRPr lang="en-US" altLang="zh-CN" dirty="0"/>
          </a:p>
          <a:p>
            <a:endParaRPr lang="zh-CN" altLang="en-US" dirty="0"/>
          </a:p>
        </p:txBody>
      </p:sp>
      <p:pic>
        <p:nvPicPr>
          <p:cNvPr id="6" name="图片 5">
            <a:extLst>
              <a:ext uri="{FF2B5EF4-FFF2-40B4-BE49-F238E27FC236}">
                <a16:creationId xmlns:a16="http://schemas.microsoft.com/office/drawing/2014/main" id="{BC0BAFD6-073A-48BB-9D8E-87FF21B229BA}"/>
              </a:ext>
            </a:extLst>
          </p:cNvPr>
          <p:cNvPicPr>
            <a:picLocks noChangeAspect="1"/>
          </p:cNvPicPr>
          <p:nvPr/>
        </p:nvPicPr>
        <p:blipFill>
          <a:blip r:embed="rId2"/>
          <a:stretch>
            <a:fillRect/>
          </a:stretch>
        </p:blipFill>
        <p:spPr>
          <a:xfrm>
            <a:off x="496186" y="2908800"/>
            <a:ext cx="3165661" cy="1040400"/>
          </a:xfrm>
          <a:prstGeom prst="rect">
            <a:avLst/>
          </a:prstGeom>
        </p:spPr>
      </p:pic>
      <p:pic>
        <p:nvPicPr>
          <p:cNvPr id="9" name="图片 8">
            <a:extLst>
              <a:ext uri="{FF2B5EF4-FFF2-40B4-BE49-F238E27FC236}">
                <a16:creationId xmlns:a16="http://schemas.microsoft.com/office/drawing/2014/main" id="{0E8586C5-092A-4B59-BDBC-6D616E9B3063}"/>
              </a:ext>
            </a:extLst>
          </p:cNvPr>
          <p:cNvPicPr>
            <a:picLocks noChangeAspect="1"/>
          </p:cNvPicPr>
          <p:nvPr/>
        </p:nvPicPr>
        <p:blipFill>
          <a:blip r:embed="rId3"/>
          <a:stretch>
            <a:fillRect/>
          </a:stretch>
        </p:blipFill>
        <p:spPr>
          <a:xfrm>
            <a:off x="496186" y="4677218"/>
            <a:ext cx="3238500" cy="742950"/>
          </a:xfrm>
          <a:prstGeom prst="rect">
            <a:avLst/>
          </a:prstGeom>
        </p:spPr>
      </p:pic>
    </p:spTree>
    <p:extLst>
      <p:ext uri="{BB962C8B-B14F-4D97-AF65-F5344CB8AC3E}">
        <p14:creationId xmlns:p14="http://schemas.microsoft.com/office/powerpoint/2010/main" val="126668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7A424-70D7-4CCC-966E-2695D258EB84}"/>
              </a:ext>
            </a:extLst>
          </p:cNvPr>
          <p:cNvSpPr>
            <a:spLocks noGrp="1"/>
          </p:cNvSpPr>
          <p:nvPr>
            <p:ph type="title"/>
          </p:nvPr>
        </p:nvSpPr>
        <p:spPr>
          <a:xfrm>
            <a:off x="1361753" y="222422"/>
            <a:ext cx="10952584" cy="466628"/>
          </a:xfrm>
        </p:spPr>
        <p:txBody>
          <a:bodyPr/>
          <a:lstStyle/>
          <a:p>
            <a:r>
              <a:rPr lang="en-US" altLang="zh-CN" dirty="0"/>
              <a:t>Mutation</a:t>
            </a:r>
            <a:r>
              <a:rPr lang="zh-CN" altLang="en-US" dirty="0"/>
              <a:t>传递参数</a:t>
            </a:r>
          </a:p>
        </p:txBody>
      </p:sp>
      <p:sp>
        <p:nvSpPr>
          <p:cNvPr id="3" name="内容占位符 2">
            <a:extLst>
              <a:ext uri="{FF2B5EF4-FFF2-40B4-BE49-F238E27FC236}">
                <a16:creationId xmlns:a16="http://schemas.microsoft.com/office/drawing/2014/main" id="{349EB7CE-ACB9-461D-ABD1-C4B53C255AF1}"/>
              </a:ext>
            </a:extLst>
          </p:cNvPr>
          <p:cNvSpPr>
            <a:spLocks noGrp="1"/>
          </p:cNvSpPr>
          <p:nvPr>
            <p:ph idx="1"/>
          </p:nvPr>
        </p:nvSpPr>
        <p:spPr>
          <a:xfrm>
            <a:off x="383558" y="1121682"/>
            <a:ext cx="11312256" cy="4614636"/>
          </a:xfrm>
        </p:spPr>
        <p:txBody>
          <a:bodyPr/>
          <a:lstStyle/>
          <a:p>
            <a:r>
              <a:rPr lang="zh-CN" altLang="en-US" dirty="0"/>
              <a:t>在通过</a:t>
            </a:r>
            <a:r>
              <a:rPr lang="en-US" altLang="zh-CN" dirty="0"/>
              <a:t>mutation</a:t>
            </a:r>
            <a:r>
              <a:rPr lang="zh-CN" altLang="en-US" dirty="0"/>
              <a:t>更新数据的时候</a:t>
            </a:r>
            <a:r>
              <a:rPr lang="en-US" altLang="zh-CN" dirty="0"/>
              <a:t>, </a:t>
            </a:r>
            <a:r>
              <a:rPr lang="zh-CN" altLang="en-US" dirty="0"/>
              <a:t>有可能我们希望携带一些</a:t>
            </a:r>
            <a:r>
              <a:rPr lang="zh-CN" altLang="en-US" b="1" dirty="0"/>
              <a:t>额外的参数</a:t>
            </a:r>
            <a:endParaRPr lang="zh-CN" altLang="en-US" dirty="0"/>
          </a:p>
          <a:p>
            <a:pPr lvl="1"/>
            <a:r>
              <a:rPr lang="zh-CN" altLang="en-US" dirty="0"/>
              <a:t>参数被称为是</a:t>
            </a:r>
            <a:r>
              <a:rPr lang="en-US" altLang="zh-CN" dirty="0"/>
              <a:t>mutation</a:t>
            </a:r>
            <a:r>
              <a:rPr lang="zh-CN" altLang="en-US" dirty="0"/>
              <a:t>的载荷</a:t>
            </a:r>
            <a:r>
              <a:rPr lang="en-US" altLang="zh-CN" dirty="0"/>
              <a:t>(Payload)</a:t>
            </a:r>
          </a:p>
          <a:p>
            <a:r>
              <a:rPr lang="en-US" altLang="zh-CN" dirty="0"/>
              <a:t>Mutation</a:t>
            </a:r>
            <a:r>
              <a:rPr lang="zh-CN" altLang="en-US" dirty="0"/>
              <a:t>中的代码</a:t>
            </a:r>
            <a:r>
              <a:rPr lang="en-US" altLang="zh-CN" dirty="0"/>
              <a:t>:</a:t>
            </a:r>
          </a:p>
          <a:p>
            <a:endParaRPr lang="en-US" altLang="zh-CN" dirty="0"/>
          </a:p>
          <a:p>
            <a:endParaRPr lang="en-US" altLang="zh-CN" dirty="0"/>
          </a:p>
          <a:p>
            <a:r>
              <a:rPr lang="zh-CN" altLang="en-US" dirty="0"/>
              <a:t>但是如果参数不是一个呢</a:t>
            </a:r>
            <a:r>
              <a:rPr lang="en-US" altLang="zh-CN" dirty="0"/>
              <a:t>?</a:t>
            </a:r>
          </a:p>
          <a:p>
            <a:pPr lvl="1"/>
            <a:r>
              <a:rPr lang="zh-CN" altLang="en-US" dirty="0"/>
              <a:t>比如我们有很多参数需要传递</a:t>
            </a:r>
            <a:r>
              <a:rPr lang="en-US" altLang="zh-CN" dirty="0"/>
              <a:t>.</a:t>
            </a:r>
          </a:p>
          <a:p>
            <a:pPr lvl="1"/>
            <a:r>
              <a:rPr lang="zh-CN" altLang="en-US" dirty="0"/>
              <a:t>这个时候</a:t>
            </a:r>
            <a:r>
              <a:rPr lang="en-US" altLang="zh-CN" dirty="0"/>
              <a:t>, </a:t>
            </a:r>
            <a:r>
              <a:rPr lang="zh-CN" altLang="en-US" dirty="0"/>
              <a:t>我们通常会以对象的形式传递</a:t>
            </a:r>
            <a:r>
              <a:rPr lang="en-US" altLang="zh-CN" dirty="0"/>
              <a:t>, </a:t>
            </a:r>
            <a:r>
              <a:rPr lang="zh-CN" altLang="en-US" dirty="0"/>
              <a:t>也就是</a:t>
            </a:r>
            <a:r>
              <a:rPr lang="en-US" altLang="zh-CN" dirty="0"/>
              <a:t>payload</a:t>
            </a:r>
            <a:r>
              <a:rPr lang="zh-CN" altLang="en-US" dirty="0"/>
              <a:t>是一个对象</a:t>
            </a:r>
            <a:r>
              <a:rPr lang="en-US" altLang="zh-CN" dirty="0"/>
              <a:t>.</a:t>
            </a:r>
          </a:p>
          <a:p>
            <a:pPr lvl="1"/>
            <a:r>
              <a:rPr lang="zh-CN" altLang="en-US" dirty="0"/>
              <a:t>这个时候可以再从对象中取出相关的信息</a:t>
            </a:r>
            <a:r>
              <a:rPr lang="en-US" altLang="zh-CN" dirty="0"/>
              <a:t>.</a:t>
            </a:r>
          </a:p>
          <a:p>
            <a:endParaRPr lang="zh-CN" altLang="en-US" dirty="0"/>
          </a:p>
        </p:txBody>
      </p:sp>
      <p:pic>
        <p:nvPicPr>
          <p:cNvPr id="7" name="图片 6">
            <a:extLst>
              <a:ext uri="{FF2B5EF4-FFF2-40B4-BE49-F238E27FC236}">
                <a16:creationId xmlns:a16="http://schemas.microsoft.com/office/drawing/2014/main" id="{8A6D4A40-476F-4267-BD98-13A1A4B45A1B}"/>
              </a:ext>
            </a:extLst>
          </p:cNvPr>
          <p:cNvPicPr>
            <a:picLocks noChangeAspect="1"/>
          </p:cNvPicPr>
          <p:nvPr/>
        </p:nvPicPr>
        <p:blipFill>
          <a:blip r:embed="rId2"/>
          <a:stretch>
            <a:fillRect/>
          </a:stretch>
        </p:blipFill>
        <p:spPr>
          <a:xfrm>
            <a:off x="496186" y="2252193"/>
            <a:ext cx="2543175" cy="752475"/>
          </a:xfrm>
          <a:prstGeom prst="rect">
            <a:avLst/>
          </a:prstGeom>
        </p:spPr>
      </p:pic>
      <p:pic>
        <p:nvPicPr>
          <p:cNvPr id="8" name="图片 7">
            <a:extLst>
              <a:ext uri="{FF2B5EF4-FFF2-40B4-BE49-F238E27FC236}">
                <a16:creationId xmlns:a16="http://schemas.microsoft.com/office/drawing/2014/main" id="{D028C8C8-CCE2-4A51-BE42-11C4F7400AEE}"/>
              </a:ext>
            </a:extLst>
          </p:cNvPr>
          <p:cNvPicPr>
            <a:picLocks noChangeAspect="1"/>
          </p:cNvPicPr>
          <p:nvPr/>
        </p:nvPicPr>
        <p:blipFill>
          <a:blip r:embed="rId3"/>
          <a:stretch>
            <a:fillRect/>
          </a:stretch>
        </p:blipFill>
        <p:spPr>
          <a:xfrm>
            <a:off x="3384609" y="2252193"/>
            <a:ext cx="3505200" cy="742950"/>
          </a:xfrm>
          <a:prstGeom prst="rect">
            <a:avLst/>
          </a:prstGeom>
        </p:spPr>
      </p:pic>
      <p:pic>
        <p:nvPicPr>
          <p:cNvPr id="10" name="图片 9">
            <a:extLst>
              <a:ext uri="{FF2B5EF4-FFF2-40B4-BE49-F238E27FC236}">
                <a16:creationId xmlns:a16="http://schemas.microsoft.com/office/drawing/2014/main" id="{3ADE5463-8EFD-4F92-B82F-C544C514D2CB}"/>
              </a:ext>
            </a:extLst>
          </p:cNvPr>
          <p:cNvPicPr>
            <a:picLocks noChangeAspect="1"/>
          </p:cNvPicPr>
          <p:nvPr/>
        </p:nvPicPr>
        <p:blipFill>
          <a:blip r:embed="rId4"/>
          <a:stretch>
            <a:fillRect/>
          </a:stretch>
        </p:blipFill>
        <p:spPr>
          <a:xfrm>
            <a:off x="496186" y="4704318"/>
            <a:ext cx="3133725" cy="752475"/>
          </a:xfrm>
          <a:prstGeom prst="rect">
            <a:avLst/>
          </a:prstGeom>
        </p:spPr>
      </p:pic>
      <p:pic>
        <p:nvPicPr>
          <p:cNvPr id="11" name="图片 10">
            <a:extLst>
              <a:ext uri="{FF2B5EF4-FFF2-40B4-BE49-F238E27FC236}">
                <a16:creationId xmlns:a16="http://schemas.microsoft.com/office/drawing/2014/main" id="{173DDB14-9FAC-4B83-985F-384959DDFBE8}"/>
              </a:ext>
            </a:extLst>
          </p:cNvPr>
          <p:cNvPicPr>
            <a:picLocks noChangeAspect="1"/>
          </p:cNvPicPr>
          <p:nvPr/>
        </p:nvPicPr>
        <p:blipFill>
          <a:blip r:embed="rId5"/>
          <a:stretch>
            <a:fillRect/>
          </a:stretch>
        </p:blipFill>
        <p:spPr>
          <a:xfrm>
            <a:off x="3854589" y="4694793"/>
            <a:ext cx="4314825" cy="762000"/>
          </a:xfrm>
          <a:prstGeom prst="rect">
            <a:avLst/>
          </a:prstGeom>
        </p:spPr>
      </p:pic>
    </p:spTree>
    <p:extLst>
      <p:ext uri="{BB962C8B-B14F-4D97-AF65-F5344CB8AC3E}">
        <p14:creationId xmlns:p14="http://schemas.microsoft.com/office/powerpoint/2010/main" val="158531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par>
                                <p:cTn id="16" presetID="3" presetClass="entr" presetSubtype="1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7A424-70D7-4CCC-966E-2695D258EB84}"/>
              </a:ext>
            </a:extLst>
          </p:cNvPr>
          <p:cNvSpPr>
            <a:spLocks noGrp="1"/>
          </p:cNvSpPr>
          <p:nvPr>
            <p:ph type="title"/>
          </p:nvPr>
        </p:nvSpPr>
        <p:spPr>
          <a:xfrm>
            <a:off x="1361753" y="222422"/>
            <a:ext cx="10952584" cy="466628"/>
          </a:xfrm>
        </p:spPr>
        <p:txBody>
          <a:bodyPr/>
          <a:lstStyle/>
          <a:p>
            <a:r>
              <a:rPr lang="en-US" altLang="zh-CN" dirty="0"/>
              <a:t>Mutation</a:t>
            </a:r>
            <a:r>
              <a:rPr lang="zh-CN" altLang="en-US" dirty="0"/>
              <a:t>提交风格</a:t>
            </a:r>
          </a:p>
        </p:txBody>
      </p:sp>
      <p:sp>
        <p:nvSpPr>
          <p:cNvPr id="3" name="内容占位符 2">
            <a:extLst>
              <a:ext uri="{FF2B5EF4-FFF2-40B4-BE49-F238E27FC236}">
                <a16:creationId xmlns:a16="http://schemas.microsoft.com/office/drawing/2014/main" id="{349EB7CE-ACB9-461D-ABD1-C4B53C255AF1}"/>
              </a:ext>
            </a:extLst>
          </p:cNvPr>
          <p:cNvSpPr>
            <a:spLocks noGrp="1"/>
          </p:cNvSpPr>
          <p:nvPr>
            <p:ph idx="1"/>
          </p:nvPr>
        </p:nvSpPr>
        <p:spPr>
          <a:xfrm>
            <a:off x="383558" y="1121682"/>
            <a:ext cx="11312256" cy="4614636"/>
          </a:xfrm>
        </p:spPr>
        <p:txBody>
          <a:bodyPr/>
          <a:lstStyle/>
          <a:p>
            <a:r>
              <a:rPr lang="zh-CN" altLang="en-US" dirty="0"/>
              <a:t>上面的通过</a:t>
            </a:r>
            <a:r>
              <a:rPr lang="en-US" altLang="zh-CN" b="1" dirty="0"/>
              <a:t>commit</a:t>
            </a:r>
            <a:r>
              <a:rPr lang="zh-CN" altLang="en-US" dirty="0"/>
              <a:t>进行提交是一种普通的方式</a:t>
            </a:r>
            <a:endParaRPr lang="en-US" altLang="zh-CN" dirty="0"/>
          </a:p>
          <a:p>
            <a:r>
              <a:rPr lang="en-US" altLang="zh-CN" dirty="0"/>
              <a:t>Vue</a:t>
            </a:r>
            <a:r>
              <a:rPr lang="zh-CN" altLang="en-US" dirty="0"/>
              <a:t>还提供了另外一种风格</a:t>
            </a:r>
            <a:r>
              <a:rPr lang="en-US" altLang="zh-CN" dirty="0"/>
              <a:t>, </a:t>
            </a:r>
            <a:r>
              <a:rPr lang="zh-CN" altLang="en-US" dirty="0"/>
              <a:t>它是一个包含</a:t>
            </a:r>
            <a:r>
              <a:rPr lang="en-US" altLang="zh-CN" dirty="0"/>
              <a:t>type</a:t>
            </a:r>
            <a:r>
              <a:rPr lang="zh-CN" altLang="en-US" dirty="0"/>
              <a:t>属性的对象</a:t>
            </a:r>
            <a:endParaRPr lang="en-US" altLang="zh-CN" dirty="0"/>
          </a:p>
          <a:p>
            <a:endParaRPr lang="en-US" altLang="zh-CN" dirty="0"/>
          </a:p>
          <a:p>
            <a:endParaRPr lang="en-US" altLang="zh-CN" dirty="0"/>
          </a:p>
          <a:p>
            <a:endParaRPr lang="en-US" altLang="zh-CN" dirty="0"/>
          </a:p>
          <a:p>
            <a:r>
              <a:rPr lang="en-US" altLang="zh-CN" dirty="0"/>
              <a:t>Mutation</a:t>
            </a:r>
            <a:r>
              <a:rPr lang="zh-CN" altLang="en-US" dirty="0"/>
              <a:t>中的处理方式是将整个</a:t>
            </a:r>
            <a:r>
              <a:rPr lang="en-US" altLang="zh-CN" dirty="0"/>
              <a:t>commit</a:t>
            </a:r>
            <a:r>
              <a:rPr lang="zh-CN" altLang="en-US" dirty="0"/>
              <a:t>的对象作为</a:t>
            </a:r>
            <a:r>
              <a:rPr lang="en-US" altLang="zh-CN" dirty="0"/>
              <a:t>payload</a:t>
            </a:r>
            <a:r>
              <a:rPr lang="zh-CN" altLang="en-US" dirty="0"/>
              <a:t>使用</a:t>
            </a:r>
            <a:r>
              <a:rPr lang="en-US" altLang="zh-CN" dirty="0"/>
              <a:t>, </a:t>
            </a:r>
            <a:r>
              <a:rPr lang="zh-CN" altLang="en-US" dirty="0"/>
              <a:t>所以代码没有改变</a:t>
            </a:r>
            <a:r>
              <a:rPr lang="en-US" altLang="zh-CN" dirty="0"/>
              <a:t>, </a:t>
            </a:r>
            <a:r>
              <a:rPr lang="zh-CN" altLang="en-US" dirty="0"/>
              <a:t>依然如下</a:t>
            </a:r>
            <a:r>
              <a:rPr lang="en-US" altLang="zh-CN" dirty="0"/>
              <a:t>:</a:t>
            </a:r>
            <a:endParaRPr lang="zh-CN" altLang="en-US" dirty="0"/>
          </a:p>
        </p:txBody>
      </p:sp>
      <p:pic>
        <p:nvPicPr>
          <p:cNvPr id="9" name="图片 8">
            <a:extLst>
              <a:ext uri="{FF2B5EF4-FFF2-40B4-BE49-F238E27FC236}">
                <a16:creationId xmlns:a16="http://schemas.microsoft.com/office/drawing/2014/main" id="{E18CE0C7-6F73-44EE-9361-1159FD95DCE1}"/>
              </a:ext>
            </a:extLst>
          </p:cNvPr>
          <p:cNvPicPr>
            <a:picLocks noChangeAspect="1"/>
          </p:cNvPicPr>
          <p:nvPr/>
        </p:nvPicPr>
        <p:blipFill>
          <a:blip r:embed="rId2"/>
          <a:stretch>
            <a:fillRect/>
          </a:stretch>
        </p:blipFill>
        <p:spPr>
          <a:xfrm>
            <a:off x="496186" y="1941450"/>
            <a:ext cx="3248025" cy="971550"/>
          </a:xfrm>
          <a:prstGeom prst="rect">
            <a:avLst/>
          </a:prstGeom>
        </p:spPr>
      </p:pic>
      <p:pic>
        <p:nvPicPr>
          <p:cNvPr id="12" name="图片 11">
            <a:extLst>
              <a:ext uri="{FF2B5EF4-FFF2-40B4-BE49-F238E27FC236}">
                <a16:creationId xmlns:a16="http://schemas.microsoft.com/office/drawing/2014/main" id="{44D9D439-5DD0-43BC-95CD-CAAE1EC2DB01}"/>
              </a:ext>
            </a:extLst>
          </p:cNvPr>
          <p:cNvPicPr>
            <a:picLocks noChangeAspect="1"/>
          </p:cNvPicPr>
          <p:nvPr/>
        </p:nvPicPr>
        <p:blipFill>
          <a:blip r:embed="rId3"/>
          <a:stretch>
            <a:fillRect/>
          </a:stretch>
        </p:blipFill>
        <p:spPr>
          <a:xfrm>
            <a:off x="496186" y="3732768"/>
            <a:ext cx="3219450" cy="742950"/>
          </a:xfrm>
          <a:prstGeom prst="rect">
            <a:avLst/>
          </a:prstGeom>
        </p:spPr>
      </p:pic>
    </p:spTree>
    <p:extLst>
      <p:ext uri="{BB962C8B-B14F-4D97-AF65-F5344CB8AC3E}">
        <p14:creationId xmlns:p14="http://schemas.microsoft.com/office/powerpoint/2010/main" val="330901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7A424-70D7-4CCC-966E-2695D258EB84}"/>
              </a:ext>
            </a:extLst>
          </p:cNvPr>
          <p:cNvSpPr>
            <a:spLocks noGrp="1"/>
          </p:cNvSpPr>
          <p:nvPr>
            <p:ph type="title"/>
          </p:nvPr>
        </p:nvSpPr>
        <p:spPr>
          <a:xfrm>
            <a:off x="1361753" y="222422"/>
            <a:ext cx="10952584" cy="466628"/>
          </a:xfrm>
        </p:spPr>
        <p:txBody>
          <a:bodyPr/>
          <a:lstStyle/>
          <a:p>
            <a:r>
              <a:rPr lang="en-US" altLang="zh-CN" dirty="0"/>
              <a:t>Mutation</a:t>
            </a:r>
            <a:r>
              <a:rPr lang="zh-CN" altLang="en-US" dirty="0"/>
              <a:t>响应规则</a:t>
            </a:r>
          </a:p>
        </p:txBody>
      </p:sp>
      <p:sp>
        <p:nvSpPr>
          <p:cNvPr id="3" name="内容占位符 2">
            <a:extLst>
              <a:ext uri="{FF2B5EF4-FFF2-40B4-BE49-F238E27FC236}">
                <a16:creationId xmlns:a16="http://schemas.microsoft.com/office/drawing/2014/main" id="{349EB7CE-ACB9-461D-ABD1-C4B53C255AF1}"/>
              </a:ext>
            </a:extLst>
          </p:cNvPr>
          <p:cNvSpPr>
            <a:spLocks noGrp="1"/>
          </p:cNvSpPr>
          <p:nvPr>
            <p:ph idx="1"/>
          </p:nvPr>
        </p:nvSpPr>
        <p:spPr>
          <a:xfrm>
            <a:off x="383558" y="1121682"/>
            <a:ext cx="11312256" cy="4614636"/>
          </a:xfrm>
        </p:spPr>
        <p:txBody>
          <a:bodyPr/>
          <a:lstStyle/>
          <a:p>
            <a:r>
              <a:rPr lang="en-US" altLang="zh-CN" dirty="0" err="1"/>
              <a:t>Vuex</a:t>
            </a:r>
            <a:r>
              <a:rPr lang="zh-CN" altLang="en-US" dirty="0"/>
              <a:t>的</a:t>
            </a:r>
            <a:r>
              <a:rPr lang="en-US" altLang="zh-CN" dirty="0"/>
              <a:t>store</a:t>
            </a:r>
            <a:r>
              <a:rPr lang="zh-CN" altLang="en-US" dirty="0"/>
              <a:t>中的</a:t>
            </a:r>
            <a:r>
              <a:rPr lang="en-US" altLang="zh-CN" dirty="0"/>
              <a:t>state</a:t>
            </a:r>
            <a:r>
              <a:rPr lang="zh-CN" altLang="en-US" dirty="0"/>
              <a:t>是响应式的</a:t>
            </a:r>
            <a:r>
              <a:rPr lang="en-US" altLang="zh-CN" dirty="0"/>
              <a:t>, </a:t>
            </a:r>
            <a:r>
              <a:rPr lang="zh-CN" altLang="en-US" dirty="0"/>
              <a:t>当</a:t>
            </a:r>
            <a:r>
              <a:rPr lang="en-US" altLang="zh-CN" dirty="0"/>
              <a:t>state</a:t>
            </a:r>
            <a:r>
              <a:rPr lang="zh-CN" altLang="en-US" dirty="0"/>
              <a:t>中的数据发生改变时</a:t>
            </a:r>
            <a:r>
              <a:rPr lang="en-US" altLang="zh-CN" dirty="0"/>
              <a:t>, Vue</a:t>
            </a:r>
            <a:r>
              <a:rPr lang="zh-CN" altLang="en-US" dirty="0"/>
              <a:t>组件会自动更新</a:t>
            </a:r>
            <a:r>
              <a:rPr lang="en-US" altLang="zh-CN" dirty="0"/>
              <a:t>.</a:t>
            </a:r>
          </a:p>
          <a:p>
            <a:r>
              <a:rPr lang="zh-CN" altLang="en-US" dirty="0"/>
              <a:t>这就要求我们必须遵守一些</a:t>
            </a:r>
            <a:r>
              <a:rPr lang="en-US" altLang="zh-CN" dirty="0" err="1"/>
              <a:t>Vuex</a:t>
            </a:r>
            <a:r>
              <a:rPr lang="zh-CN" altLang="en-US" dirty="0"/>
              <a:t>对应的规则</a:t>
            </a:r>
            <a:r>
              <a:rPr lang="en-US" altLang="zh-CN" dirty="0"/>
              <a:t>:</a:t>
            </a:r>
          </a:p>
          <a:p>
            <a:pPr lvl="1"/>
            <a:r>
              <a:rPr lang="zh-CN" altLang="en-US" dirty="0"/>
              <a:t>提前在</a:t>
            </a:r>
            <a:r>
              <a:rPr lang="en-US" altLang="zh-CN" dirty="0"/>
              <a:t>store</a:t>
            </a:r>
            <a:r>
              <a:rPr lang="zh-CN" altLang="en-US" dirty="0"/>
              <a:t>中初始化好所需的属性</a:t>
            </a:r>
            <a:r>
              <a:rPr lang="en-US" altLang="zh-CN" dirty="0"/>
              <a:t>.</a:t>
            </a:r>
          </a:p>
          <a:p>
            <a:pPr lvl="1"/>
            <a:r>
              <a:rPr lang="zh-CN" altLang="en-US" dirty="0"/>
              <a:t>当给</a:t>
            </a:r>
            <a:r>
              <a:rPr lang="en-US" altLang="zh-CN" dirty="0"/>
              <a:t>state</a:t>
            </a:r>
            <a:r>
              <a:rPr lang="zh-CN" altLang="en-US" dirty="0"/>
              <a:t>中的对象添加新属性时</a:t>
            </a:r>
            <a:r>
              <a:rPr lang="en-US" altLang="zh-CN" dirty="0"/>
              <a:t>, </a:t>
            </a:r>
            <a:r>
              <a:rPr lang="zh-CN" altLang="en-US" dirty="0"/>
              <a:t>使用下面的方式</a:t>
            </a:r>
            <a:r>
              <a:rPr lang="en-US" altLang="zh-CN" dirty="0"/>
              <a:t>:</a:t>
            </a:r>
          </a:p>
          <a:p>
            <a:pPr lvl="2"/>
            <a:r>
              <a:rPr lang="zh-CN" altLang="en-US" dirty="0"/>
              <a:t>方式一</a:t>
            </a:r>
            <a:r>
              <a:rPr lang="en-US" altLang="zh-CN" dirty="0"/>
              <a:t>: </a:t>
            </a:r>
            <a:r>
              <a:rPr lang="zh-CN" altLang="en-US" dirty="0"/>
              <a:t>使用</a:t>
            </a:r>
            <a:r>
              <a:rPr lang="en-US" altLang="zh-CN" dirty="0" err="1"/>
              <a:t>Vue.set</a:t>
            </a:r>
            <a:r>
              <a:rPr lang="en-US" altLang="zh-CN" dirty="0"/>
              <a:t>(obj, '</a:t>
            </a:r>
            <a:r>
              <a:rPr lang="en-US" altLang="zh-CN" dirty="0" err="1"/>
              <a:t>newProp</a:t>
            </a:r>
            <a:r>
              <a:rPr lang="en-US" altLang="zh-CN" dirty="0"/>
              <a:t>', 123)</a:t>
            </a:r>
          </a:p>
          <a:p>
            <a:pPr lvl="2"/>
            <a:r>
              <a:rPr lang="zh-CN" altLang="en-US" dirty="0"/>
              <a:t>方式二</a:t>
            </a:r>
            <a:r>
              <a:rPr lang="en-US" altLang="zh-CN" dirty="0"/>
              <a:t>: </a:t>
            </a:r>
            <a:r>
              <a:rPr lang="zh-CN" altLang="en-US" dirty="0"/>
              <a:t>用心对象给旧对象重新赋值</a:t>
            </a:r>
          </a:p>
          <a:p>
            <a:r>
              <a:rPr lang="zh-CN" altLang="en-US" dirty="0"/>
              <a:t>我们来看一个例子</a:t>
            </a:r>
            <a:r>
              <a:rPr lang="en-US" altLang="zh-CN" dirty="0"/>
              <a:t>:</a:t>
            </a:r>
          </a:p>
          <a:p>
            <a:pPr lvl="1"/>
            <a:r>
              <a:rPr lang="zh-CN" altLang="en-US" dirty="0"/>
              <a:t>当我们点击更新信息时</a:t>
            </a:r>
            <a:r>
              <a:rPr lang="en-US" altLang="zh-CN" dirty="0"/>
              <a:t>, </a:t>
            </a:r>
            <a:r>
              <a:rPr lang="zh-CN" altLang="en-US" dirty="0"/>
              <a:t>界面并没有发生对应改变</a:t>
            </a:r>
            <a:r>
              <a:rPr lang="en-US" altLang="zh-CN" dirty="0"/>
              <a:t>.</a:t>
            </a:r>
          </a:p>
          <a:p>
            <a:r>
              <a:rPr lang="zh-CN" altLang="en-US" dirty="0"/>
              <a:t>如何才能让它改变呢</a:t>
            </a:r>
            <a:r>
              <a:rPr lang="en-US" altLang="zh-CN" dirty="0"/>
              <a:t>?</a:t>
            </a:r>
          </a:p>
          <a:p>
            <a:pPr lvl="1"/>
            <a:r>
              <a:rPr lang="zh-CN" altLang="en-US" dirty="0"/>
              <a:t>查看下面代码的方式一和方式二</a:t>
            </a:r>
            <a:endParaRPr lang="en-US" altLang="zh-CN" dirty="0"/>
          </a:p>
          <a:p>
            <a:pPr lvl="1"/>
            <a:r>
              <a:rPr lang="zh-CN" altLang="en-US" dirty="0"/>
              <a:t>都可以让</a:t>
            </a:r>
            <a:r>
              <a:rPr lang="en-US" altLang="zh-CN" dirty="0"/>
              <a:t>state</a:t>
            </a:r>
            <a:r>
              <a:rPr lang="zh-CN" altLang="en-US" dirty="0"/>
              <a:t>中的属性是响应式的</a:t>
            </a:r>
            <a:r>
              <a:rPr lang="en-US" altLang="zh-CN" dirty="0"/>
              <a:t>.</a:t>
            </a:r>
          </a:p>
          <a:p>
            <a:endParaRPr lang="zh-CN" altLang="en-US" dirty="0"/>
          </a:p>
        </p:txBody>
      </p:sp>
      <p:pic>
        <p:nvPicPr>
          <p:cNvPr id="6" name="Picture 2" descr="img">
            <a:extLst>
              <a:ext uri="{FF2B5EF4-FFF2-40B4-BE49-F238E27FC236}">
                <a16:creationId xmlns:a16="http://schemas.microsoft.com/office/drawing/2014/main" id="{8188477B-784F-4D61-833F-1DD6288DE5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8275" y="1741676"/>
            <a:ext cx="5657529" cy="27182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g">
            <a:extLst>
              <a:ext uri="{FF2B5EF4-FFF2-40B4-BE49-F238E27FC236}">
                <a16:creationId xmlns:a16="http://schemas.microsoft.com/office/drawing/2014/main" id="{3D835550-807B-4855-B07F-80DE70047D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1534" y="4703906"/>
            <a:ext cx="5797807" cy="1935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81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7A424-70D7-4CCC-966E-2695D258EB84}"/>
              </a:ext>
            </a:extLst>
          </p:cNvPr>
          <p:cNvSpPr>
            <a:spLocks noGrp="1"/>
          </p:cNvSpPr>
          <p:nvPr>
            <p:ph type="title"/>
          </p:nvPr>
        </p:nvSpPr>
        <p:spPr>
          <a:xfrm>
            <a:off x="1361753" y="222422"/>
            <a:ext cx="10952584" cy="466628"/>
          </a:xfrm>
        </p:spPr>
        <p:txBody>
          <a:bodyPr/>
          <a:lstStyle/>
          <a:p>
            <a:r>
              <a:rPr lang="en-US" altLang="zh-CN" dirty="0"/>
              <a:t>Mutation</a:t>
            </a:r>
            <a:r>
              <a:rPr lang="zh-CN" altLang="en-US" dirty="0"/>
              <a:t>常量类型 </a:t>
            </a:r>
            <a:r>
              <a:rPr lang="en-US" altLang="zh-CN" dirty="0"/>
              <a:t>– </a:t>
            </a:r>
            <a:r>
              <a:rPr lang="zh-CN" altLang="en-US" dirty="0"/>
              <a:t>概念</a:t>
            </a:r>
          </a:p>
        </p:txBody>
      </p:sp>
      <p:sp>
        <p:nvSpPr>
          <p:cNvPr id="3" name="内容占位符 2">
            <a:extLst>
              <a:ext uri="{FF2B5EF4-FFF2-40B4-BE49-F238E27FC236}">
                <a16:creationId xmlns:a16="http://schemas.microsoft.com/office/drawing/2014/main" id="{349EB7CE-ACB9-461D-ABD1-C4B53C255AF1}"/>
              </a:ext>
            </a:extLst>
          </p:cNvPr>
          <p:cNvSpPr>
            <a:spLocks noGrp="1"/>
          </p:cNvSpPr>
          <p:nvPr>
            <p:ph idx="1"/>
          </p:nvPr>
        </p:nvSpPr>
        <p:spPr>
          <a:xfrm>
            <a:off x="383558" y="1121682"/>
            <a:ext cx="11312256" cy="4614636"/>
          </a:xfrm>
        </p:spPr>
        <p:txBody>
          <a:bodyPr/>
          <a:lstStyle/>
          <a:p>
            <a:r>
              <a:rPr lang="zh-CN" altLang="en-US" dirty="0"/>
              <a:t>我们来考虑下面的问题</a:t>
            </a:r>
            <a:r>
              <a:rPr lang="en-US" altLang="zh-CN" dirty="0"/>
              <a:t>:</a:t>
            </a:r>
          </a:p>
          <a:p>
            <a:pPr lvl="1"/>
            <a:r>
              <a:rPr lang="zh-CN" altLang="en-US" dirty="0"/>
              <a:t>在</a:t>
            </a:r>
            <a:r>
              <a:rPr lang="en-US" altLang="zh-CN" dirty="0"/>
              <a:t>mutation</a:t>
            </a:r>
            <a:r>
              <a:rPr lang="zh-CN" altLang="en-US" dirty="0"/>
              <a:t>中</a:t>
            </a:r>
            <a:r>
              <a:rPr lang="en-US" altLang="zh-CN" dirty="0"/>
              <a:t>, </a:t>
            </a:r>
            <a:r>
              <a:rPr lang="zh-CN" altLang="en-US" dirty="0"/>
              <a:t>我们定义了很多事件类型</a:t>
            </a:r>
            <a:r>
              <a:rPr lang="en-US" altLang="zh-CN" dirty="0"/>
              <a:t>(</a:t>
            </a:r>
            <a:r>
              <a:rPr lang="zh-CN" altLang="en-US" dirty="0"/>
              <a:t>也就是其中的方法名称</a:t>
            </a:r>
            <a:r>
              <a:rPr lang="en-US" altLang="zh-CN" dirty="0"/>
              <a:t>).</a:t>
            </a:r>
          </a:p>
          <a:p>
            <a:pPr lvl="1"/>
            <a:r>
              <a:rPr lang="zh-CN" altLang="en-US" dirty="0"/>
              <a:t>当我们的项目增大时</a:t>
            </a:r>
            <a:r>
              <a:rPr lang="en-US" altLang="zh-CN" dirty="0"/>
              <a:t>, </a:t>
            </a:r>
            <a:r>
              <a:rPr lang="en-US" altLang="zh-CN" dirty="0" err="1"/>
              <a:t>Vuex</a:t>
            </a:r>
            <a:r>
              <a:rPr lang="zh-CN" altLang="en-US" dirty="0"/>
              <a:t>管理的状态越来越多</a:t>
            </a:r>
            <a:r>
              <a:rPr lang="en-US" altLang="zh-CN" dirty="0"/>
              <a:t>, </a:t>
            </a:r>
            <a:r>
              <a:rPr lang="zh-CN" altLang="en-US" dirty="0"/>
              <a:t>需要更新状态的情况越来越多</a:t>
            </a:r>
            <a:r>
              <a:rPr lang="en-US" altLang="zh-CN" dirty="0"/>
              <a:t>, </a:t>
            </a:r>
            <a:r>
              <a:rPr lang="zh-CN" altLang="en-US" dirty="0"/>
              <a:t>那么意味着</a:t>
            </a:r>
            <a:r>
              <a:rPr lang="en-US" altLang="zh-CN" dirty="0"/>
              <a:t>Mutation</a:t>
            </a:r>
            <a:r>
              <a:rPr lang="zh-CN" altLang="en-US" dirty="0"/>
              <a:t>中的方法越来越多</a:t>
            </a:r>
            <a:r>
              <a:rPr lang="en-US" altLang="zh-CN" dirty="0"/>
              <a:t>.</a:t>
            </a:r>
          </a:p>
          <a:p>
            <a:pPr lvl="1"/>
            <a:r>
              <a:rPr lang="zh-CN" altLang="en-US" dirty="0"/>
              <a:t>方法过多</a:t>
            </a:r>
            <a:r>
              <a:rPr lang="en-US" altLang="zh-CN" dirty="0"/>
              <a:t>, </a:t>
            </a:r>
            <a:r>
              <a:rPr lang="zh-CN" altLang="en-US" dirty="0"/>
              <a:t>使用者需要花费大量的经历去记住这些方法</a:t>
            </a:r>
            <a:r>
              <a:rPr lang="en-US" altLang="zh-CN" dirty="0"/>
              <a:t>, </a:t>
            </a:r>
            <a:r>
              <a:rPr lang="zh-CN" altLang="en-US" dirty="0"/>
              <a:t>甚至是多个文件间来回切换</a:t>
            </a:r>
            <a:r>
              <a:rPr lang="en-US" altLang="zh-CN" dirty="0"/>
              <a:t>, </a:t>
            </a:r>
            <a:r>
              <a:rPr lang="zh-CN" altLang="en-US" dirty="0"/>
              <a:t>查看方法名称</a:t>
            </a:r>
            <a:r>
              <a:rPr lang="en-US" altLang="zh-CN" dirty="0"/>
              <a:t>, </a:t>
            </a:r>
            <a:r>
              <a:rPr lang="zh-CN" altLang="en-US" dirty="0"/>
              <a:t>甚至如果不是复制的时候</a:t>
            </a:r>
            <a:r>
              <a:rPr lang="en-US" altLang="zh-CN" dirty="0"/>
              <a:t>, </a:t>
            </a:r>
            <a:r>
              <a:rPr lang="zh-CN" altLang="en-US" dirty="0"/>
              <a:t>可能还会出现写错的情况</a:t>
            </a:r>
            <a:r>
              <a:rPr lang="en-US" altLang="zh-CN" dirty="0"/>
              <a:t>.</a:t>
            </a:r>
          </a:p>
          <a:p>
            <a:r>
              <a:rPr lang="zh-CN" altLang="en-US" dirty="0"/>
              <a:t>如何避免上述的问题呢</a:t>
            </a:r>
            <a:r>
              <a:rPr lang="en-US" altLang="zh-CN" dirty="0"/>
              <a:t>?</a:t>
            </a:r>
          </a:p>
          <a:p>
            <a:pPr lvl="1"/>
            <a:r>
              <a:rPr lang="zh-CN" altLang="en-US" dirty="0"/>
              <a:t>在各种</a:t>
            </a:r>
            <a:r>
              <a:rPr lang="en-US" altLang="zh-CN" dirty="0"/>
              <a:t>Flux</a:t>
            </a:r>
            <a:r>
              <a:rPr lang="zh-CN" altLang="en-US" dirty="0"/>
              <a:t>实现中</a:t>
            </a:r>
            <a:r>
              <a:rPr lang="en-US" altLang="zh-CN" dirty="0"/>
              <a:t>, </a:t>
            </a:r>
            <a:r>
              <a:rPr lang="zh-CN" altLang="en-US" dirty="0"/>
              <a:t>一种很常见的方案就是使用</a:t>
            </a:r>
            <a:r>
              <a:rPr lang="zh-CN" altLang="en-US" b="1" dirty="0"/>
              <a:t>常量</a:t>
            </a:r>
            <a:r>
              <a:rPr lang="zh-CN" altLang="en-US" dirty="0"/>
              <a:t>替代</a:t>
            </a:r>
            <a:r>
              <a:rPr lang="en-US" altLang="zh-CN" dirty="0"/>
              <a:t>Mutation</a:t>
            </a:r>
            <a:r>
              <a:rPr lang="zh-CN" altLang="en-US" b="1" dirty="0"/>
              <a:t>事件的类型</a:t>
            </a:r>
            <a:r>
              <a:rPr lang="en-US" altLang="zh-CN" b="1" dirty="0"/>
              <a:t>.</a:t>
            </a:r>
            <a:endParaRPr lang="zh-CN" altLang="en-US" dirty="0"/>
          </a:p>
          <a:p>
            <a:pPr lvl="1"/>
            <a:r>
              <a:rPr lang="zh-CN" altLang="en-US" dirty="0"/>
              <a:t>我们可以将这些常量放在一个单独的文件中</a:t>
            </a:r>
            <a:r>
              <a:rPr lang="en-US" altLang="zh-CN" dirty="0"/>
              <a:t>, </a:t>
            </a:r>
            <a:r>
              <a:rPr lang="zh-CN" altLang="en-US" dirty="0"/>
              <a:t>方便管理以及让整个</a:t>
            </a:r>
            <a:r>
              <a:rPr lang="en-US" altLang="zh-CN" dirty="0"/>
              <a:t>app</a:t>
            </a:r>
            <a:r>
              <a:rPr lang="zh-CN" altLang="en-US" dirty="0"/>
              <a:t>所有的事件类型一目了然</a:t>
            </a:r>
            <a:r>
              <a:rPr lang="en-US" altLang="zh-CN" dirty="0"/>
              <a:t>.</a:t>
            </a:r>
          </a:p>
          <a:p>
            <a:r>
              <a:rPr lang="zh-CN" altLang="en-US" dirty="0"/>
              <a:t>具体怎么做呢</a:t>
            </a:r>
            <a:r>
              <a:rPr lang="en-US" altLang="zh-CN" dirty="0"/>
              <a:t>?</a:t>
            </a:r>
          </a:p>
          <a:p>
            <a:pPr lvl="1"/>
            <a:r>
              <a:rPr lang="zh-CN" altLang="en-US" dirty="0"/>
              <a:t>我们可以创建一个文件</a:t>
            </a:r>
            <a:r>
              <a:rPr lang="en-US" altLang="zh-CN" dirty="0"/>
              <a:t>: mutation-types.js, </a:t>
            </a:r>
            <a:r>
              <a:rPr lang="zh-CN" altLang="en-US" dirty="0"/>
              <a:t>并且在其中定义我们的常量</a:t>
            </a:r>
            <a:r>
              <a:rPr lang="en-US" altLang="zh-CN" dirty="0"/>
              <a:t>.</a:t>
            </a:r>
          </a:p>
          <a:p>
            <a:pPr lvl="1"/>
            <a:r>
              <a:rPr lang="zh-CN" altLang="en-US" dirty="0"/>
              <a:t>定义常量时</a:t>
            </a:r>
            <a:r>
              <a:rPr lang="en-US" altLang="zh-CN" dirty="0"/>
              <a:t>, </a:t>
            </a:r>
            <a:r>
              <a:rPr lang="zh-CN" altLang="en-US" dirty="0"/>
              <a:t>我们可以使用</a:t>
            </a:r>
            <a:r>
              <a:rPr lang="en-US" altLang="zh-CN" dirty="0"/>
              <a:t>ES2015</a:t>
            </a:r>
            <a:r>
              <a:rPr lang="zh-CN" altLang="en-US" dirty="0"/>
              <a:t>中的风格</a:t>
            </a:r>
            <a:r>
              <a:rPr lang="en-US" altLang="zh-CN" dirty="0"/>
              <a:t>, </a:t>
            </a:r>
            <a:r>
              <a:rPr lang="zh-CN" altLang="en-US" dirty="0"/>
              <a:t>使用一个常量来作为函数的名称</a:t>
            </a:r>
            <a:r>
              <a:rPr lang="en-US" altLang="zh-CN" dirty="0"/>
              <a:t>.</a:t>
            </a:r>
          </a:p>
          <a:p>
            <a:endParaRPr lang="zh-CN" altLang="en-US" dirty="0"/>
          </a:p>
        </p:txBody>
      </p:sp>
    </p:spTree>
    <p:extLst>
      <p:ext uri="{BB962C8B-B14F-4D97-AF65-F5344CB8AC3E}">
        <p14:creationId xmlns:p14="http://schemas.microsoft.com/office/powerpoint/2010/main" val="3568757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7A424-70D7-4CCC-966E-2695D258EB84}"/>
              </a:ext>
            </a:extLst>
          </p:cNvPr>
          <p:cNvSpPr>
            <a:spLocks noGrp="1"/>
          </p:cNvSpPr>
          <p:nvPr>
            <p:ph type="title"/>
          </p:nvPr>
        </p:nvSpPr>
        <p:spPr>
          <a:xfrm>
            <a:off x="1361753" y="222422"/>
            <a:ext cx="10952584" cy="466628"/>
          </a:xfrm>
        </p:spPr>
        <p:txBody>
          <a:bodyPr/>
          <a:lstStyle/>
          <a:p>
            <a:r>
              <a:rPr lang="en-US" altLang="zh-CN" dirty="0" err="1"/>
              <a:t>Vuex</a:t>
            </a:r>
            <a:r>
              <a:rPr lang="zh-CN" altLang="en-US" dirty="0"/>
              <a:t>是做什么的</a:t>
            </a:r>
            <a:r>
              <a:rPr lang="en-US" altLang="zh-CN" dirty="0"/>
              <a:t>?</a:t>
            </a:r>
            <a:endParaRPr lang="zh-CN" altLang="en-US" dirty="0"/>
          </a:p>
        </p:txBody>
      </p:sp>
      <p:sp>
        <p:nvSpPr>
          <p:cNvPr id="3" name="内容占位符 2">
            <a:extLst>
              <a:ext uri="{FF2B5EF4-FFF2-40B4-BE49-F238E27FC236}">
                <a16:creationId xmlns:a16="http://schemas.microsoft.com/office/drawing/2014/main" id="{349EB7CE-ACB9-461D-ABD1-C4B53C255AF1}"/>
              </a:ext>
            </a:extLst>
          </p:cNvPr>
          <p:cNvSpPr>
            <a:spLocks noGrp="1"/>
          </p:cNvSpPr>
          <p:nvPr>
            <p:ph idx="1"/>
          </p:nvPr>
        </p:nvSpPr>
        <p:spPr>
          <a:xfrm>
            <a:off x="383558" y="1121682"/>
            <a:ext cx="10952584" cy="4614636"/>
          </a:xfrm>
        </p:spPr>
        <p:txBody>
          <a:bodyPr/>
          <a:lstStyle/>
          <a:p>
            <a:r>
              <a:rPr lang="zh-CN" altLang="en-US" dirty="0"/>
              <a:t>官方解释：</a:t>
            </a:r>
            <a:r>
              <a:rPr lang="en-US" altLang="zh-CN" dirty="0" err="1"/>
              <a:t>Vuex</a:t>
            </a:r>
            <a:r>
              <a:rPr lang="en-US" altLang="zh-CN" dirty="0"/>
              <a:t> </a:t>
            </a:r>
            <a:r>
              <a:rPr lang="zh-CN" altLang="en-US" dirty="0"/>
              <a:t>是一个专为 </a:t>
            </a:r>
            <a:r>
              <a:rPr lang="en-US" altLang="zh-CN" dirty="0"/>
              <a:t>Vue.js </a:t>
            </a:r>
            <a:r>
              <a:rPr lang="zh-CN" altLang="en-US" dirty="0"/>
              <a:t>应用程序开发的</a:t>
            </a:r>
            <a:r>
              <a:rPr lang="zh-CN" altLang="en-US" b="1" dirty="0"/>
              <a:t>状态管理模式</a:t>
            </a:r>
            <a:r>
              <a:rPr lang="zh-CN" altLang="en-US" dirty="0"/>
              <a:t>。</a:t>
            </a:r>
            <a:endParaRPr lang="en-US" altLang="zh-CN" dirty="0"/>
          </a:p>
          <a:p>
            <a:pPr lvl="1"/>
            <a:r>
              <a:rPr lang="zh-CN" altLang="en-US" dirty="0"/>
              <a:t>它采用 </a:t>
            </a:r>
            <a:r>
              <a:rPr lang="zh-CN" altLang="en-US" dirty="0">
                <a:solidFill>
                  <a:srgbClr val="FF0000"/>
                </a:solidFill>
              </a:rPr>
              <a:t>集中式存储管理 </a:t>
            </a:r>
            <a:r>
              <a:rPr lang="zh-CN" altLang="en-US" dirty="0"/>
              <a:t>应用的所有组件的状态，并以相应的规则保证状态以一种可预测的方式发生变化。</a:t>
            </a:r>
          </a:p>
          <a:p>
            <a:pPr lvl="1"/>
            <a:r>
              <a:rPr lang="en-US" altLang="zh-CN" dirty="0" err="1"/>
              <a:t>Vuex</a:t>
            </a:r>
            <a:r>
              <a:rPr lang="en-US" altLang="zh-CN" dirty="0"/>
              <a:t> </a:t>
            </a:r>
            <a:r>
              <a:rPr lang="zh-CN" altLang="en-US" dirty="0"/>
              <a:t>也集成到 </a:t>
            </a:r>
            <a:r>
              <a:rPr lang="en-US" altLang="zh-CN" dirty="0"/>
              <a:t>Vue </a:t>
            </a:r>
            <a:r>
              <a:rPr lang="zh-CN" altLang="en-US" dirty="0"/>
              <a:t>的官方调试工具 </a:t>
            </a:r>
            <a:r>
              <a:rPr lang="en-US" altLang="zh-CN" dirty="0" err="1">
                <a:hlinkClick r:id="rId2"/>
              </a:rPr>
              <a:t>devtools</a:t>
            </a:r>
            <a:r>
              <a:rPr lang="en-US" altLang="zh-CN" dirty="0">
                <a:hlinkClick r:id="rId2"/>
              </a:rPr>
              <a:t> extension</a:t>
            </a:r>
            <a:r>
              <a:rPr lang="zh-CN" altLang="en-US" dirty="0"/>
              <a:t>，提供了诸如零配置的 </a:t>
            </a:r>
            <a:r>
              <a:rPr lang="en-US" altLang="zh-CN" dirty="0"/>
              <a:t>time-travel </a:t>
            </a:r>
            <a:r>
              <a:rPr lang="zh-CN" altLang="en-US" dirty="0"/>
              <a:t>调试、状态快照导入导出等高级调试功能。</a:t>
            </a:r>
            <a:endParaRPr lang="en-US" altLang="zh-CN" dirty="0"/>
          </a:p>
          <a:p>
            <a:r>
              <a:rPr lang="zh-CN" altLang="en-US" b="1" dirty="0"/>
              <a:t>状态管理</a:t>
            </a:r>
            <a:r>
              <a:rPr lang="zh-CN" altLang="en-US" dirty="0"/>
              <a:t>到底是什么？</a:t>
            </a:r>
          </a:p>
          <a:p>
            <a:pPr lvl="1"/>
            <a:r>
              <a:rPr lang="zh-CN" altLang="en-US" b="1" dirty="0"/>
              <a:t>状态管理模式、集中式存储管理</a:t>
            </a:r>
            <a:r>
              <a:rPr lang="zh-CN" altLang="en-US" dirty="0"/>
              <a:t>这些名词听起来就非常高大上，让人捉摸不透。</a:t>
            </a:r>
          </a:p>
          <a:p>
            <a:pPr lvl="1"/>
            <a:r>
              <a:rPr lang="zh-CN" altLang="en-US" dirty="0"/>
              <a:t>其实，你可以简单的将其看成把需要多个组件共享的变量全部存储在一个对象里面。</a:t>
            </a:r>
          </a:p>
          <a:p>
            <a:pPr lvl="1"/>
            <a:r>
              <a:rPr lang="zh-CN" altLang="en-US" dirty="0"/>
              <a:t>然后，将这个对象放在顶层的</a:t>
            </a:r>
            <a:r>
              <a:rPr lang="en-US" altLang="zh-CN" dirty="0"/>
              <a:t>Vue</a:t>
            </a:r>
            <a:r>
              <a:rPr lang="zh-CN" altLang="en-US" dirty="0"/>
              <a:t>实例中，让其他组件可以使用。</a:t>
            </a:r>
          </a:p>
          <a:p>
            <a:pPr lvl="1"/>
            <a:r>
              <a:rPr lang="zh-CN" altLang="en-US" dirty="0"/>
              <a:t>那么，多个组件是不是就可以共享这个对象中的所有变量属性了呢？</a:t>
            </a:r>
            <a:endParaRPr lang="en-US" altLang="zh-CN" dirty="0"/>
          </a:p>
          <a:p>
            <a:r>
              <a:rPr lang="zh-CN" altLang="en-US" dirty="0"/>
              <a:t>等等，如果是这样的话，为什么官方还要专门出一个插件</a:t>
            </a:r>
            <a:r>
              <a:rPr lang="en-US" altLang="zh-CN" dirty="0" err="1"/>
              <a:t>Vuex</a:t>
            </a:r>
            <a:r>
              <a:rPr lang="zh-CN" altLang="en-US" dirty="0"/>
              <a:t>呢？难道我们不能自己封装一个对象来管理吗？</a:t>
            </a:r>
          </a:p>
          <a:p>
            <a:pPr lvl="1"/>
            <a:r>
              <a:rPr lang="zh-CN" altLang="en-US" dirty="0"/>
              <a:t>当然可以，只是我们要先想想</a:t>
            </a:r>
            <a:r>
              <a:rPr lang="en-US" altLang="zh-CN" dirty="0" err="1"/>
              <a:t>VueJS</a:t>
            </a:r>
            <a:r>
              <a:rPr lang="zh-CN" altLang="en-US" dirty="0"/>
              <a:t>带给我们最大的便利是什么呢？没错，就是响应式。</a:t>
            </a:r>
          </a:p>
          <a:p>
            <a:pPr lvl="1"/>
            <a:r>
              <a:rPr lang="zh-CN" altLang="en-US" dirty="0"/>
              <a:t>如果你自己封装实现一个对象能不能保证它里面所有的属性做到响应式呢？当然也可以，只是自己封装可能稍微麻烦一些。</a:t>
            </a:r>
          </a:p>
          <a:p>
            <a:pPr lvl="1"/>
            <a:r>
              <a:rPr lang="zh-CN" altLang="en-US" dirty="0"/>
              <a:t>不用怀疑，</a:t>
            </a:r>
            <a:r>
              <a:rPr lang="en-US" altLang="zh-CN" dirty="0" err="1"/>
              <a:t>Vuex</a:t>
            </a:r>
            <a:r>
              <a:rPr lang="zh-CN" altLang="en-US" dirty="0"/>
              <a:t>就是为了提供这样一个在多个组件间共享状态的插件，用它就可以了。</a:t>
            </a:r>
          </a:p>
          <a:p>
            <a:endParaRPr lang="zh-CN" altLang="en-US" dirty="0"/>
          </a:p>
          <a:p>
            <a:endParaRPr lang="zh-CN" altLang="en-US" dirty="0"/>
          </a:p>
        </p:txBody>
      </p:sp>
    </p:spTree>
    <p:extLst>
      <p:ext uri="{BB962C8B-B14F-4D97-AF65-F5344CB8AC3E}">
        <p14:creationId xmlns:p14="http://schemas.microsoft.com/office/powerpoint/2010/main" val="2459154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7A424-70D7-4CCC-966E-2695D258EB84}"/>
              </a:ext>
            </a:extLst>
          </p:cNvPr>
          <p:cNvSpPr>
            <a:spLocks noGrp="1"/>
          </p:cNvSpPr>
          <p:nvPr>
            <p:ph type="title"/>
          </p:nvPr>
        </p:nvSpPr>
        <p:spPr>
          <a:xfrm>
            <a:off x="1361753" y="222422"/>
            <a:ext cx="10952584" cy="466628"/>
          </a:xfrm>
        </p:spPr>
        <p:txBody>
          <a:bodyPr/>
          <a:lstStyle/>
          <a:p>
            <a:r>
              <a:rPr lang="en-US" altLang="zh-CN" dirty="0"/>
              <a:t>Mutation</a:t>
            </a:r>
            <a:r>
              <a:rPr lang="zh-CN" altLang="en-US" dirty="0"/>
              <a:t>常量类型 </a:t>
            </a:r>
            <a:r>
              <a:rPr lang="en-US" altLang="zh-CN" dirty="0"/>
              <a:t>– </a:t>
            </a:r>
            <a:r>
              <a:rPr lang="zh-CN" altLang="en-US" dirty="0"/>
              <a:t>代码</a:t>
            </a:r>
          </a:p>
        </p:txBody>
      </p:sp>
      <p:pic>
        <p:nvPicPr>
          <p:cNvPr id="6" name="Picture 2" descr="img">
            <a:extLst>
              <a:ext uri="{FF2B5EF4-FFF2-40B4-BE49-F238E27FC236}">
                <a16:creationId xmlns:a16="http://schemas.microsoft.com/office/drawing/2014/main" id="{CD7E51AD-FB59-45E1-A1C2-2E1AE57F8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809" y="1206122"/>
            <a:ext cx="5486875" cy="7544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g">
            <a:extLst>
              <a:ext uri="{FF2B5EF4-FFF2-40B4-BE49-F238E27FC236}">
                <a16:creationId xmlns:a16="http://schemas.microsoft.com/office/drawing/2014/main" id="{06A7A92D-7634-4FA9-BDD0-4DF563243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94" y="2323215"/>
            <a:ext cx="5890186" cy="41147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mg">
            <a:extLst>
              <a:ext uri="{FF2B5EF4-FFF2-40B4-BE49-F238E27FC236}">
                <a16:creationId xmlns:a16="http://schemas.microsoft.com/office/drawing/2014/main" id="{DBB30029-7145-4526-A0E1-E435BC27C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323215"/>
            <a:ext cx="5775886" cy="411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18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7A424-70D7-4CCC-966E-2695D258EB84}"/>
              </a:ext>
            </a:extLst>
          </p:cNvPr>
          <p:cNvSpPr>
            <a:spLocks noGrp="1"/>
          </p:cNvSpPr>
          <p:nvPr>
            <p:ph type="title"/>
          </p:nvPr>
        </p:nvSpPr>
        <p:spPr>
          <a:xfrm>
            <a:off x="1361753" y="222422"/>
            <a:ext cx="10952584" cy="466628"/>
          </a:xfrm>
        </p:spPr>
        <p:txBody>
          <a:bodyPr/>
          <a:lstStyle/>
          <a:p>
            <a:r>
              <a:rPr lang="en-US" altLang="zh-CN" dirty="0"/>
              <a:t>Mutation</a:t>
            </a:r>
            <a:r>
              <a:rPr lang="zh-CN" altLang="en-US" dirty="0"/>
              <a:t>同步函数</a:t>
            </a:r>
          </a:p>
        </p:txBody>
      </p:sp>
      <p:sp>
        <p:nvSpPr>
          <p:cNvPr id="9" name="内容占位符 2">
            <a:extLst>
              <a:ext uri="{FF2B5EF4-FFF2-40B4-BE49-F238E27FC236}">
                <a16:creationId xmlns:a16="http://schemas.microsoft.com/office/drawing/2014/main" id="{AD0AE859-171E-4E75-9C8F-08E36D4CFF35}"/>
              </a:ext>
            </a:extLst>
          </p:cNvPr>
          <p:cNvSpPr>
            <a:spLocks noGrp="1"/>
          </p:cNvSpPr>
          <p:nvPr>
            <p:ph idx="1"/>
          </p:nvPr>
        </p:nvSpPr>
        <p:spPr>
          <a:xfrm>
            <a:off x="383558" y="1121682"/>
            <a:ext cx="11312256" cy="4614636"/>
          </a:xfrm>
        </p:spPr>
        <p:txBody>
          <a:bodyPr/>
          <a:lstStyle/>
          <a:p>
            <a:r>
              <a:rPr lang="zh-CN" altLang="en-US" sz="1600" dirty="0"/>
              <a:t>通常情况下</a:t>
            </a:r>
            <a:r>
              <a:rPr lang="en-US" altLang="zh-CN" sz="1600" dirty="0"/>
              <a:t>, </a:t>
            </a:r>
            <a:r>
              <a:rPr lang="en-US" altLang="zh-CN" sz="1600" dirty="0" err="1"/>
              <a:t>Vuex</a:t>
            </a:r>
            <a:r>
              <a:rPr lang="zh-CN" altLang="en-US" sz="1600" dirty="0"/>
              <a:t>要求我们</a:t>
            </a:r>
            <a:r>
              <a:rPr lang="en-US" altLang="zh-CN" sz="1600" dirty="0"/>
              <a:t>Mutation</a:t>
            </a:r>
            <a:r>
              <a:rPr lang="zh-CN" altLang="en-US" sz="1600" dirty="0"/>
              <a:t>中的方法必须是同步方法</a:t>
            </a:r>
            <a:r>
              <a:rPr lang="en-US" altLang="zh-CN" sz="1600" dirty="0"/>
              <a:t>.</a:t>
            </a:r>
          </a:p>
          <a:p>
            <a:pPr lvl="1"/>
            <a:r>
              <a:rPr lang="zh-CN" altLang="en-US" sz="1600" dirty="0"/>
              <a:t>主要的原因是当我们使用</a:t>
            </a:r>
            <a:r>
              <a:rPr lang="en-US" altLang="zh-CN" sz="1600" dirty="0" err="1"/>
              <a:t>devtools</a:t>
            </a:r>
            <a:r>
              <a:rPr lang="zh-CN" altLang="en-US" sz="1600" dirty="0"/>
              <a:t>时</a:t>
            </a:r>
            <a:r>
              <a:rPr lang="en-US" altLang="zh-CN" sz="1600" dirty="0"/>
              <a:t>, </a:t>
            </a:r>
            <a:r>
              <a:rPr lang="zh-CN" altLang="en-US" sz="1600" dirty="0"/>
              <a:t>可以</a:t>
            </a:r>
            <a:r>
              <a:rPr lang="en-US" altLang="zh-CN" sz="1600" dirty="0" err="1"/>
              <a:t>devtools</a:t>
            </a:r>
            <a:r>
              <a:rPr lang="zh-CN" altLang="en-US" sz="1600" dirty="0"/>
              <a:t>可以帮助我们捕捉</a:t>
            </a:r>
            <a:r>
              <a:rPr lang="en-US" altLang="zh-CN" sz="1600" dirty="0"/>
              <a:t>mutation</a:t>
            </a:r>
            <a:r>
              <a:rPr lang="zh-CN" altLang="en-US" sz="1600" dirty="0"/>
              <a:t>的快照</a:t>
            </a:r>
            <a:r>
              <a:rPr lang="en-US" altLang="zh-CN" sz="1600" dirty="0"/>
              <a:t>.</a:t>
            </a:r>
          </a:p>
          <a:p>
            <a:pPr lvl="1"/>
            <a:r>
              <a:rPr lang="zh-CN" altLang="en-US" sz="1600" dirty="0"/>
              <a:t>但是如果是异步操作</a:t>
            </a:r>
            <a:r>
              <a:rPr lang="en-US" altLang="zh-CN" sz="1600" dirty="0"/>
              <a:t>, </a:t>
            </a:r>
            <a:r>
              <a:rPr lang="zh-CN" altLang="en-US" sz="1600" dirty="0"/>
              <a:t>那么</a:t>
            </a:r>
            <a:r>
              <a:rPr lang="en-US" altLang="zh-CN" sz="1600" dirty="0" err="1"/>
              <a:t>devtools</a:t>
            </a:r>
            <a:r>
              <a:rPr lang="zh-CN" altLang="en-US" sz="1600" dirty="0"/>
              <a:t>将不能很好的追踪这个操作什么时候会被完成</a:t>
            </a:r>
            <a:r>
              <a:rPr lang="en-US" altLang="zh-CN" sz="1600" dirty="0"/>
              <a:t>.</a:t>
            </a:r>
          </a:p>
          <a:p>
            <a:r>
              <a:rPr lang="zh-CN" altLang="en-US" sz="1600" dirty="0"/>
              <a:t>比如我们之前的代码</a:t>
            </a:r>
            <a:r>
              <a:rPr lang="en-US" altLang="zh-CN" sz="1600" dirty="0"/>
              <a:t>, </a:t>
            </a:r>
            <a:r>
              <a:rPr lang="zh-CN" altLang="en-US" sz="1600" dirty="0"/>
              <a:t>当执行更新时</a:t>
            </a:r>
            <a:r>
              <a:rPr lang="en-US" altLang="zh-CN" sz="1600" dirty="0"/>
              <a:t>, </a:t>
            </a:r>
            <a:r>
              <a:rPr lang="en-US" altLang="zh-CN" sz="1600" dirty="0" err="1"/>
              <a:t>devtools</a:t>
            </a:r>
            <a:r>
              <a:rPr lang="zh-CN" altLang="en-US" sz="1600" dirty="0"/>
              <a:t>中会有如下信息</a:t>
            </a:r>
            <a:r>
              <a:rPr lang="en-US" altLang="zh-CN" sz="1600" dirty="0"/>
              <a:t>: </a:t>
            </a:r>
            <a:r>
              <a:rPr lang="zh-CN" altLang="en-US" sz="1600" dirty="0"/>
              <a:t>图</a:t>
            </a:r>
            <a:r>
              <a:rPr lang="en-US" altLang="zh-CN" sz="1600" dirty="0"/>
              <a:t>1</a:t>
            </a:r>
          </a:p>
          <a:p>
            <a:r>
              <a:rPr lang="zh-CN" altLang="en-US" sz="1600" dirty="0"/>
              <a:t>但是</a:t>
            </a:r>
            <a:r>
              <a:rPr lang="en-US" altLang="zh-CN" sz="1600" dirty="0"/>
              <a:t>, </a:t>
            </a:r>
            <a:r>
              <a:rPr lang="zh-CN" altLang="en-US" sz="1600" dirty="0"/>
              <a:t>如果</a:t>
            </a:r>
            <a:r>
              <a:rPr lang="en-US" altLang="zh-CN" sz="1600" dirty="0" err="1"/>
              <a:t>Vuex</a:t>
            </a:r>
            <a:r>
              <a:rPr lang="zh-CN" altLang="en-US" sz="1600" dirty="0"/>
              <a:t>中的代码</a:t>
            </a:r>
            <a:r>
              <a:rPr lang="en-US" altLang="zh-CN" sz="1600" dirty="0"/>
              <a:t>, </a:t>
            </a:r>
            <a:r>
              <a:rPr lang="zh-CN" altLang="en-US" sz="1600" dirty="0"/>
              <a:t>我们使用了异步函数</a:t>
            </a:r>
            <a:r>
              <a:rPr lang="en-US" altLang="zh-CN" sz="1600" dirty="0"/>
              <a:t>: </a:t>
            </a:r>
            <a:r>
              <a:rPr lang="zh-CN" altLang="en-US" sz="1600" dirty="0"/>
              <a:t>图</a:t>
            </a:r>
            <a:r>
              <a:rPr lang="en-US" altLang="zh-CN" sz="1600" dirty="0"/>
              <a:t>2</a:t>
            </a:r>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r>
              <a:rPr lang="zh-CN" altLang="en-US" sz="1600" dirty="0"/>
              <a:t>你会发现</a:t>
            </a:r>
            <a:r>
              <a:rPr lang="en-US" altLang="zh-CN" sz="1600" dirty="0"/>
              <a:t>state</a:t>
            </a:r>
            <a:r>
              <a:rPr lang="zh-CN" altLang="en-US" sz="1600" dirty="0"/>
              <a:t>中的</a:t>
            </a:r>
            <a:r>
              <a:rPr lang="en-US" altLang="zh-CN" sz="1600" dirty="0"/>
              <a:t>info</a:t>
            </a:r>
            <a:r>
              <a:rPr lang="zh-CN" altLang="en-US" sz="1600" dirty="0"/>
              <a:t>数据一直没有被改变</a:t>
            </a:r>
            <a:r>
              <a:rPr lang="en-US" altLang="zh-CN" sz="1600" dirty="0"/>
              <a:t>, </a:t>
            </a:r>
            <a:r>
              <a:rPr lang="zh-CN" altLang="en-US" sz="1600" dirty="0"/>
              <a:t>因为他无法追踪到</a:t>
            </a:r>
            <a:r>
              <a:rPr lang="en-US" altLang="zh-CN" sz="1600" dirty="0"/>
              <a:t>.</a:t>
            </a:r>
          </a:p>
          <a:p>
            <a:r>
              <a:rPr lang="en-US" altLang="zh-CN" sz="1600" b="1" dirty="0"/>
              <a:t>So, </a:t>
            </a:r>
            <a:r>
              <a:rPr lang="zh-CN" altLang="en-US" sz="1600" b="1" dirty="0"/>
              <a:t>通常情况下</a:t>
            </a:r>
            <a:r>
              <a:rPr lang="en-US" altLang="zh-CN" sz="1600" b="1" dirty="0"/>
              <a:t>, </a:t>
            </a:r>
            <a:r>
              <a:rPr lang="zh-CN" altLang="en-US" sz="1600" b="1" dirty="0"/>
              <a:t>不要再</a:t>
            </a:r>
            <a:r>
              <a:rPr lang="en-US" altLang="zh-CN" sz="1600" b="1" dirty="0"/>
              <a:t>mutation</a:t>
            </a:r>
            <a:r>
              <a:rPr lang="zh-CN" altLang="en-US" sz="1600" b="1" dirty="0"/>
              <a:t>中进行异步的操作</a:t>
            </a:r>
            <a:endParaRPr lang="zh-CN" altLang="en-US" sz="1600" dirty="0"/>
          </a:p>
          <a:p>
            <a:endParaRPr lang="en-US" altLang="zh-CN" sz="1600" dirty="0"/>
          </a:p>
          <a:p>
            <a:endParaRPr lang="zh-CN" altLang="en-US" sz="1600" dirty="0"/>
          </a:p>
        </p:txBody>
      </p:sp>
      <p:pic>
        <p:nvPicPr>
          <p:cNvPr id="10" name="Picture 2" descr="img">
            <a:extLst>
              <a:ext uri="{FF2B5EF4-FFF2-40B4-BE49-F238E27FC236}">
                <a16:creationId xmlns:a16="http://schemas.microsoft.com/office/drawing/2014/main" id="{82C0EEE1-4152-4BE8-828D-9EE36F2F4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186" y="2769782"/>
            <a:ext cx="4463129" cy="21374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g">
            <a:extLst>
              <a:ext uri="{FF2B5EF4-FFF2-40B4-BE49-F238E27FC236}">
                <a16:creationId xmlns:a16="http://schemas.microsoft.com/office/drawing/2014/main" id="{338BAE45-1BDB-4599-9BBC-9A2F202BA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0971" y="2769782"/>
            <a:ext cx="4994843" cy="3056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60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7A424-70D7-4CCC-966E-2695D258EB84}"/>
              </a:ext>
            </a:extLst>
          </p:cNvPr>
          <p:cNvSpPr>
            <a:spLocks noGrp="1"/>
          </p:cNvSpPr>
          <p:nvPr>
            <p:ph type="title"/>
          </p:nvPr>
        </p:nvSpPr>
        <p:spPr>
          <a:xfrm>
            <a:off x="1361753" y="222422"/>
            <a:ext cx="10952584" cy="466628"/>
          </a:xfrm>
        </p:spPr>
        <p:txBody>
          <a:bodyPr/>
          <a:lstStyle/>
          <a:p>
            <a:r>
              <a:rPr lang="en-US" altLang="zh-CN" dirty="0"/>
              <a:t>Action</a:t>
            </a:r>
            <a:r>
              <a:rPr lang="zh-CN" altLang="en-US" dirty="0"/>
              <a:t>的基本定义</a:t>
            </a:r>
          </a:p>
        </p:txBody>
      </p:sp>
      <p:sp>
        <p:nvSpPr>
          <p:cNvPr id="9" name="内容占位符 2">
            <a:extLst>
              <a:ext uri="{FF2B5EF4-FFF2-40B4-BE49-F238E27FC236}">
                <a16:creationId xmlns:a16="http://schemas.microsoft.com/office/drawing/2014/main" id="{AD0AE859-171E-4E75-9C8F-08E36D4CFF35}"/>
              </a:ext>
            </a:extLst>
          </p:cNvPr>
          <p:cNvSpPr>
            <a:spLocks noGrp="1"/>
          </p:cNvSpPr>
          <p:nvPr>
            <p:ph idx="1"/>
          </p:nvPr>
        </p:nvSpPr>
        <p:spPr>
          <a:xfrm>
            <a:off x="1" y="1121682"/>
            <a:ext cx="7620390" cy="4614636"/>
          </a:xfrm>
        </p:spPr>
        <p:txBody>
          <a:bodyPr/>
          <a:lstStyle/>
          <a:p>
            <a:r>
              <a:rPr lang="zh-CN" altLang="en-US" dirty="0"/>
              <a:t>我们强调</a:t>
            </a:r>
            <a:r>
              <a:rPr lang="en-US" altLang="zh-CN" dirty="0"/>
              <a:t>, </a:t>
            </a:r>
            <a:r>
              <a:rPr lang="zh-CN" altLang="en-US" dirty="0"/>
              <a:t>不要再</a:t>
            </a:r>
            <a:r>
              <a:rPr lang="en-US" altLang="zh-CN" dirty="0"/>
              <a:t>Mutation</a:t>
            </a:r>
            <a:r>
              <a:rPr lang="zh-CN" altLang="en-US" dirty="0"/>
              <a:t>中进行异步操作</a:t>
            </a:r>
            <a:r>
              <a:rPr lang="en-US" altLang="zh-CN" dirty="0"/>
              <a:t>.</a:t>
            </a:r>
          </a:p>
          <a:p>
            <a:pPr lvl="1"/>
            <a:r>
              <a:rPr lang="zh-CN" altLang="en-US" dirty="0"/>
              <a:t>但是某些情况</a:t>
            </a:r>
            <a:r>
              <a:rPr lang="en-US" altLang="zh-CN" dirty="0"/>
              <a:t>, </a:t>
            </a:r>
            <a:r>
              <a:rPr lang="zh-CN" altLang="en-US" dirty="0"/>
              <a:t>我们确实希望在</a:t>
            </a:r>
            <a:r>
              <a:rPr lang="en-US" altLang="zh-CN" dirty="0" err="1"/>
              <a:t>Vuex</a:t>
            </a:r>
            <a:r>
              <a:rPr lang="zh-CN" altLang="en-US" dirty="0"/>
              <a:t>中进行一些异步操作</a:t>
            </a:r>
            <a:r>
              <a:rPr lang="en-US" altLang="zh-CN" dirty="0"/>
              <a:t>, </a:t>
            </a:r>
            <a:r>
              <a:rPr lang="zh-CN" altLang="en-US" dirty="0"/>
              <a:t>比如网络请求</a:t>
            </a:r>
            <a:r>
              <a:rPr lang="en-US" altLang="zh-CN" dirty="0"/>
              <a:t>, </a:t>
            </a:r>
            <a:r>
              <a:rPr lang="zh-CN" altLang="en-US" dirty="0"/>
              <a:t>必然是异步的</a:t>
            </a:r>
            <a:r>
              <a:rPr lang="en-US" altLang="zh-CN" dirty="0"/>
              <a:t>. </a:t>
            </a:r>
            <a:r>
              <a:rPr lang="zh-CN" altLang="en-US" dirty="0"/>
              <a:t>这个时候怎么处理呢</a:t>
            </a:r>
            <a:r>
              <a:rPr lang="en-US" altLang="zh-CN" dirty="0"/>
              <a:t>?</a:t>
            </a:r>
          </a:p>
          <a:p>
            <a:pPr lvl="1"/>
            <a:r>
              <a:rPr lang="en-US" altLang="zh-CN" dirty="0"/>
              <a:t>Action</a:t>
            </a:r>
            <a:r>
              <a:rPr lang="zh-CN" altLang="en-US" dirty="0"/>
              <a:t>类似于</a:t>
            </a:r>
            <a:r>
              <a:rPr lang="en-US" altLang="zh-CN" dirty="0"/>
              <a:t>Mutation, </a:t>
            </a:r>
            <a:r>
              <a:rPr lang="zh-CN" altLang="en-US" dirty="0"/>
              <a:t>但是是用来代替</a:t>
            </a:r>
            <a:r>
              <a:rPr lang="en-US" altLang="zh-CN" dirty="0"/>
              <a:t>Mutation</a:t>
            </a:r>
            <a:r>
              <a:rPr lang="zh-CN" altLang="en-US" dirty="0"/>
              <a:t>进行异步操作的</a:t>
            </a:r>
            <a:r>
              <a:rPr lang="en-US" altLang="zh-CN" dirty="0"/>
              <a:t>.</a:t>
            </a:r>
          </a:p>
          <a:p>
            <a:r>
              <a:rPr lang="en-US" altLang="zh-CN" dirty="0"/>
              <a:t>Action</a:t>
            </a:r>
            <a:r>
              <a:rPr lang="zh-CN" altLang="en-US" dirty="0"/>
              <a:t>的基本使用代码如下</a:t>
            </a:r>
            <a:r>
              <a:rPr lang="en-US" altLang="zh-CN" dirty="0"/>
              <a:t>:</a:t>
            </a:r>
          </a:p>
          <a:p>
            <a:r>
              <a:rPr lang="en-US" altLang="zh-CN" dirty="0"/>
              <a:t>context</a:t>
            </a:r>
            <a:r>
              <a:rPr lang="zh-CN" altLang="en-US" dirty="0"/>
              <a:t>是什么</a:t>
            </a:r>
            <a:r>
              <a:rPr lang="en-US" altLang="zh-CN" dirty="0"/>
              <a:t>?</a:t>
            </a:r>
          </a:p>
          <a:p>
            <a:pPr lvl="1"/>
            <a:r>
              <a:rPr lang="en-US" altLang="zh-CN" dirty="0"/>
              <a:t>context</a:t>
            </a:r>
            <a:r>
              <a:rPr lang="zh-CN" altLang="en-US" dirty="0"/>
              <a:t>是和</a:t>
            </a:r>
            <a:r>
              <a:rPr lang="en-US" altLang="zh-CN" dirty="0"/>
              <a:t>store</a:t>
            </a:r>
            <a:r>
              <a:rPr lang="zh-CN" altLang="en-US" dirty="0"/>
              <a:t>对象具有相同方法和属性的对象</a:t>
            </a:r>
            <a:r>
              <a:rPr lang="en-US" altLang="zh-CN" dirty="0"/>
              <a:t>.</a:t>
            </a:r>
          </a:p>
          <a:p>
            <a:pPr lvl="1"/>
            <a:r>
              <a:rPr lang="zh-CN" altLang="en-US" dirty="0"/>
              <a:t>也就是说</a:t>
            </a:r>
            <a:r>
              <a:rPr lang="en-US" altLang="zh-CN" dirty="0"/>
              <a:t>, </a:t>
            </a:r>
            <a:r>
              <a:rPr lang="zh-CN" altLang="en-US" dirty="0"/>
              <a:t>我们可以通过</a:t>
            </a:r>
            <a:r>
              <a:rPr lang="en-US" altLang="zh-CN" dirty="0"/>
              <a:t>context</a:t>
            </a:r>
            <a:r>
              <a:rPr lang="zh-CN" altLang="en-US" dirty="0"/>
              <a:t>去进行</a:t>
            </a:r>
            <a:r>
              <a:rPr lang="en-US" altLang="zh-CN" dirty="0"/>
              <a:t>commit</a:t>
            </a:r>
            <a:r>
              <a:rPr lang="zh-CN" altLang="en-US" dirty="0"/>
              <a:t>相关的操作</a:t>
            </a:r>
            <a:r>
              <a:rPr lang="en-US" altLang="zh-CN" dirty="0"/>
              <a:t>, </a:t>
            </a:r>
            <a:r>
              <a:rPr lang="zh-CN" altLang="en-US" dirty="0"/>
              <a:t>也可以获取</a:t>
            </a:r>
            <a:r>
              <a:rPr lang="en-US" altLang="zh-CN" dirty="0" err="1"/>
              <a:t>context.state</a:t>
            </a:r>
            <a:r>
              <a:rPr lang="zh-CN" altLang="en-US" dirty="0"/>
              <a:t>等</a:t>
            </a:r>
            <a:r>
              <a:rPr lang="en-US" altLang="zh-CN" dirty="0"/>
              <a:t>.</a:t>
            </a:r>
          </a:p>
          <a:p>
            <a:pPr lvl="1"/>
            <a:r>
              <a:rPr lang="zh-CN" altLang="en-US" dirty="0"/>
              <a:t>但是注意</a:t>
            </a:r>
            <a:r>
              <a:rPr lang="en-US" altLang="zh-CN" dirty="0"/>
              <a:t>, </a:t>
            </a:r>
            <a:r>
              <a:rPr lang="zh-CN" altLang="en-US" dirty="0"/>
              <a:t>这里它们并不是同一个对象</a:t>
            </a:r>
            <a:r>
              <a:rPr lang="en-US" altLang="zh-CN" dirty="0"/>
              <a:t>, </a:t>
            </a:r>
            <a:r>
              <a:rPr lang="zh-CN" altLang="en-US" dirty="0"/>
              <a:t>为什么呢</a:t>
            </a:r>
            <a:r>
              <a:rPr lang="en-US" altLang="zh-CN" dirty="0"/>
              <a:t>? </a:t>
            </a:r>
            <a:r>
              <a:rPr lang="zh-CN" altLang="en-US" dirty="0"/>
              <a:t>我们后面学习</a:t>
            </a:r>
            <a:r>
              <a:rPr lang="en-US" altLang="zh-CN" dirty="0"/>
              <a:t>Modules</a:t>
            </a:r>
            <a:r>
              <a:rPr lang="zh-CN" altLang="en-US" dirty="0"/>
              <a:t>的时候</a:t>
            </a:r>
            <a:r>
              <a:rPr lang="en-US" altLang="zh-CN" dirty="0"/>
              <a:t>, </a:t>
            </a:r>
            <a:r>
              <a:rPr lang="zh-CN" altLang="en-US" dirty="0"/>
              <a:t>再具体说</a:t>
            </a:r>
            <a:r>
              <a:rPr lang="en-US" altLang="zh-CN" dirty="0"/>
              <a:t>.</a:t>
            </a:r>
          </a:p>
          <a:p>
            <a:r>
              <a:rPr lang="zh-CN" altLang="en-US" dirty="0"/>
              <a:t>这样的代码是否多此一举呢</a:t>
            </a:r>
            <a:r>
              <a:rPr lang="en-US" altLang="zh-CN" dirty="0"/>
              <a:t>?</a:t>
            </a:r>
          </a:p>
          <a:p>
            <a:pPr lvl="1"/>
            <a:r>
              <a:rPr lang="zh-CN" altLang="en-US" dirty="0"/>
              <a:t>我们定义了</a:t>
            </a:r>
            <a:r>
              <a:rPr lang="en-US" altLang="zh-CN" dirty="0"/>
              <a:t>actions, </a:t>
            </a:r>
            <a:r>
              <a:rPr lang="zh-CN" altLang="en-US" dirty="0"/>
              <a:t>然后又在</a:t>
            </a:r>
            <a:r>
              <a:rPr lang="en-US" altLang="zh-CN" dirty="0"/>
              <a:t>actions</a:t>
            </a:r>
            <a:r>
              <a:rPr lang="zh-CN" altLang="en-US" dirty="0"/>
              <a:t>中去进行</a:t>
            </a:r>
            <a:r>
              <a:rPr lang="en-US" altLang="zh-CN" dirty="0"/>
              <a:t>commit, </a:t>
            </a:r>
            <a:r>
              <a:rPr lang="zh-CN" altLang="en-US" dirty="0"/>
              <a:t>这不是脱裤放屁吗</a:t>
            </a:r>
            <a:r>
              <a:rPr lang="en-US" altLang="zh-CN" dirty="0"/>
              <a:t>?</a:t>
            </a:r>
          </a:p>
          <a:p>
            <a:pPr lvl="1"/>
            <a:r>
              <a:rPr lang="zh-CN" altLang="en-US" dirty="0"/>
              <a:t>事实上并不是这样</a:t>
            </a:r>
            <a:r>
              <a:rPr lang="en-US" altLang="zh-CN" dirty="0"/>
              <a:t>, </a:t>
            </a:r>
            <a:r>
              <a:rPr lang="zh-CN" altLang="en-US" dirty="0"/>
              <a:t>如果在</a:t>
            </a:r>
            <a:r>
              <a:rPr lang="en-US" altLang="zh-CN" dirty="0" err="1"/>
              <a:t>Vuex</a:t>
            </a:r>
            <a:r>
              <a:rPr lang="zh-CN" altLang="en-US" dirty="0"/>
              <a:t>中有异步操作</a:t>
            </a:r>
            <a:r>
              <a:rPr lang="en-US" altLang="zh-CN" dirty="0"/>
              <a:t>, </a:t>
            </a:r>
            <a:r>
              <a:rPr lang="zh-CN" altLang="en-US" dirty="0"/>
              <a:t>那么我们就可以在</a:t>
            </a:r>
            <a:r>
              <a:rPr lang="en-US" altLang="zh-CN" dirty="0"/>
              <a:t>actions</a:t>
            </a:r>
            <a:r>
              <a:rPr lang="zh-CN" altLang="en-US" dirty="0"/>
              <a:t>中完成了</a:t>
            </a:r>
            <a:r>
              <a:rPr lang="en-US" altLang="zh-CN" dirty="0"/>
              <a:t>.</a:t>
            </a:r>
          </a:p>
          <a:p>
            <a:endParaRPr lang="zh-CN" altLang="en-US" dirty="0"/>
          </a:p>
        </p:txBody>
      </p:sp>
      <p:pic>
        <p:nvPicPr>
          <p:cNvPr id="6" name="Picture 2" descr="img">
            <a:extLst>
              <a:ext uri="{FF2B5EF4-FFF2-40B4-BE49-F238E27FC236}">
                <a16:creationId xmlns:a16="http://schemas.microsoft.com/office/drawing/2014/main" id="{F4950D63-38F1-4C62-9411-1CE42838E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390" y="2880608"/>
            <a:ext cx="4571610" cy="3621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10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7A424-70D7-4CCC-966E-2695D258EB84}"/>
              </a:ext>
            </a:extLst>
          </p:cNvPr>
          <p:cNvSpPr>
            <a:spLocks noGrp="1"/>
          </p:cNvSpPr>
          <p:nvPr>
            <p:ph type="title"/>
          </p:nvPr>
        </p:nvSpPr>
        <p:spPr>
          <a:xfrm>
            <a:off x="1361753" y="222422"/>
            <a:ext cx="10952584" cy="466628"/>
          </a:xfrm>
        </p:spPr>
        <p:txBody>
          <a:bodyPr/>
          <a:lstStyle/>
          <a:p>
            <a:r>
              <a:rPr lang="en-US" altLang="zh-CN" dirty="0"/>
              <a:t>Action</a:t>
            </a:r>
            <a:r>
              <a:rPr lang="zh-CN" altLang="en-US" dirty="0"/>
              <a:t>的分发</a:t>
            </a:r>
          </a:p>
        </p:txBody>
      </p:sp>
      <p:sp>
        <p:nvSpPr>
          <p:cNvPr id="9" name="内容占位符 2">
            <a:extLst>
              <a:ext uri="{FF2B5EF4-FFF2-40B4-BE49-F238E27FC236}">
                <a16:creationId xmlns:a16="http://schemas.microsoft.com/office/drawing/2014/main" id="{AD0AE859-171E-4E75-9C8F-08E36D4CFF35}"/>
              </a:ext>
            </a:extLst>
          </p:cNvPr>
          <p:cNvSpPr>
            <a:spLocks noGrp="1"/>
          </p:cNvSpPr>
          <p:nvPr>
            <p:ph idx="1"/>
          </p:nvPr>
        </p:nvSpPr>
        <p:spPr>
          <a:xfrm>
            <a:off x="1" y="1121682"/>
            <a:ext cx="7620390" cy="4614636"/>
          </a:xfrm>
        </p:spPr>
        <p:txBody>
          <a:bodyPr/>
          <a:lstStyle/>
          <a:p>
            <a:r>
              <a:rPr lang="zh-CN" altLang="en-US" dirty="0"/>
              <a:t>在</a:t>
            </a:r>
            <a:r>
              <a:rPr lang="en-US" altLang="zh-CN" dirty="0"/>
              <a:t>Vue</a:t>
            </a:r>
            <a:r>
              <a:rPr lang="zh-CN" altLang="en-US" dirty="0"/>
              <a:t>组件中</a:t>
            </a:r>
            <a:r>
              <a:rPr lang="en-US" altLang="zh-CN" dirty="0"/>
              <a:t>, </a:t>
            </a:r>
            <a:r>
              <a:rPr lang="zh-CN" altLang="en-US" dirty="0"/>
              <a:t>如果我们调用</a:t>
            </a:r>
            <a:r>
              <a:rPr lang="en-US" altLang="zh-CN" dirty="0"/>
              <a:t>action</a:t>
            </a:r>
            <a:r>
              <a:rPr lang="zh-CN" altLang="en-US" dirty="0"/>
              <a:t>中的方法</a:t>
            </a:r>
            <a:r>
              <a:rPr lang="en-US" altLang="zh-CN" dirty="0"/>
              <a:t>, </a:t>
            </a:r>
            <a:r>
              <a:rPr lang="zh-CN" altLang="en-US" dirty="0"/>
              <a:t>那么就需要使用</a:t>
            </a:r>
            <a:r>
              <a:rPr lang="en-US" altLang="zh-CN" dirty="0"/>
              <a:t>dispatch</a:t>
            </a:r>
          </a:p>
          <a:p>
            <a:endParaRPr lang="en-US" altLang="zh-CN" dirty="0"/>
          </a:p>
          <a:p>
            <a:endParaRPr lang="en-US" altLang="zh-CN" dirty="0"/>
          </a:p>
          <a:p>
            <a:endParaRPr lang="en-US" altLang="zh-CN" dirty="0"/>
          </a:p>
          <a:p>
            <a:endParaRPr lang="en-US" altLang="zh-CN" dirty="0"/>
          </a:p>
          <a:p>
            <a:r>
              <a:rPr lang="zh-CN" altLang="en-US" dirty="0"/>
              <a:t>同样的</a:t>
            </a:r>
            <a:r>
              <a:rPr lang="en-US" altLang="zh-CN" dirty="0"/>
              <a:t>, </a:t>
            </a:r>
            <a:r>
              <a:rPr lang="zh-CN" altLang="en-US" dirty="0"/>
              <a:t>也是支持传递</a:t>
            </a:r>
            <a:r>
              <a:rPr lang="en-US" altLang="zh-CN" dirty="0"/>
              <a:t>payload</a:t>
            </a:r>
            <a:endParaRPr lang="zh-CN" altLang="en-US" dirty="0"/>
          </a:p>
        </p:txBody>
      </p:sp>
      <p:pic>
        <p:nvPicPr>
          <p:cNvPr id="5" name="Picture 2" descr="img">
            <a:extLst>
              <a:ext uri="{FF2B5EF4-FFF2-40B4-BE49-F238E27FC236}">
                <a16:creationId xmlns:a16="http://schemas.microsoft.com/office/drawing/2014/main" id="{FDF258EF-FDD8-46E9-BFC2-7AAE10920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482" y="1777394"/>
            <a:ext cx="5862638" cy="15144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g">
            <a:extLst>
              <a:ext uri="{FF2B5EF4-FFF2-40B4-BE49-F238E27FC236}">
                <a16:creationId xmlns:a16="http://schemas.microsoft.com/office/drawing/2014/main" id="{CD8160F2-FBEC-49A4-AEA5-65E5022E8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3433" y="2534632"/>
            <a:ext cx="4997749" cy="3576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46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7A424-70D7-4CCC-966E-2695D258EB84}"/>
              </a:ext>
            </a:extLst>
          </p:cNvPr>
          <p:cNvSpPr>
            <a:spLocks noGrp="1"/>
          </p:cNvSpPr>
          <p:nvPr>
            <p:ph type="title"/>
          </p:nvPr>
        </p:nvSpPr>
        <p:spPr>
          <a:xfrm>
            <a:off x="1361753" y="222422"/>
            <a:ext cx="10952584" cy="466628"/>
          </a:xfrm>
        </p:spPr>
        <p:txBody>
          <a:bodyPr/>
          <a:lstStyle/>
          <a:p>
            <a:r>
              <a:rPr lang="en-US" altLang="zh-CN" dirty="0"/>
              <a:t>Action</a:t>
            </a:r>
            <a:r>
              <a:rPr lang="zh-CN" altLang="en-US" dirty="0"/>
              <a:t>返回的</a:t>
            </a:r>
            <a:r>
              <a:rPr lang="en-US" altLang="zh-CN" dirty="0"/>
              <a:t>Promise</a:t>
            </a:r>
            <a:endParaRPr lang="zh-CN" altLang="en-US" dirty="0"/>
          </a:p>
        </p:txBody>
      </p:sp>
      <p:sp>
        <p:nvSpPr>
          <p:cNvPr id="9" name="内容占位符 2">
            <a:extLst>
              <a:ext uri="{FF2B5EF4-FFF2-40B4-BE49-F238E27FC236}">
                <a16:creationId xmlns:a16="http://schemas.microsoft.com/office/drawing/2014/main" id="{AD0AE859-171E-4E75-9C8F-08E36D4CFF35}"/>
              </a:ext>
            </a:extLst>
          </p:cNvPr>
          <p:cNvSpPr>
            <a:spLocks noGrp="1"/>
          </p:cNvSpPr>
          <p:nvPr>
            <p:ph idx="1"/>
          </p:nvPr>
        </p:nvSpPr>
        <p:spPr>
          <a:xfrm>
            <a:off x="1" y="1121682"/>
            <a:ext cx="11908464" cy="4614636"/>
          </a:xfrm>
        </p:spPr>
        <p:txBody>
          <a:bodyPr/>
          <a:lstStyle/>
          <a:p>
            <a:r>
              <a:rPr lang="zh-CN" altLang="en-US" dirty="0"/>
              <a:t>前面我们学习</a:t>
            </a:r>
            <a:r>
              <a:rPr lang="en-US" altLang="zh-CN" dirty="0"/>
              <a:t>ES6</a:t>
            </a:r>
            <a:r>
              <a:rPr lang="zh-CN" altLang="en-US" dirty="0"/>
              <a:t>语法的时候说过</a:t>
            </a:r>
            <a:r>
              <a:rPr lang="en-US" altLang="zh-CN" dirty="0"/>
              <a:t>, Promise</a:t>
            </a:r>
            <a:r>
              <a:rPr lang="zh-CN" altLang="en-US" dirty="0"/>
              <a:t>经常用于异步操作</a:t>
            </a:r>
            <a:r>
              <a:rPr lang="en-US" altLang="zh-CN" dirty="0"/>
              <a:t>.</a:t>
            </a:r>
          </a:p>
          <a:p>
            <a:pPr lvl="1"/>
            <a:r>
              <a:rPr lang="zh-CN" altLang="en-US" dirty="0"/>
              <a:t>在</a:t>
            </a:r>
            <a:r>
              <a:rPr lang="en-US" altLang="zh-CN" dirty="0"/>
              <a:t>Action</a:t>
            </a:r>
            <a:r>
              <a:rPr lang="zh-CN" altLang="en-US" dirty="0"/>
              <a:t>中</a:t>
            </a:r>
            <a:r>
              <a:rPr lang="en-US" altLang="zh-CN" dirty="0"/>
              <a:t>, </a:t>
            </a:r>
            <a:r>
              <a:rPr lang="zh-CN" altLang="en-US" dirty="0"/>
              <a:t>我们可以将异步操作放在一个</a:t>
            </a:r>
            <a:r>
              <a:rPr lang="en-US" altLang="zh-CN" dirty="0"/>
              <a:t>Promise</a:t>
            </a:r>
            <a:r>
              <a:rPr lang="zh-CN" altLang="en-US" dirty="0"/>
              <a:t>中</a:t>
            </a:r>
            <a:r>
              <a:rPr lang="en-US" altLang="zh-CN" dirty="0"/>
              <a:t>, </a:t>
            </a:r>
            <a:r>
              <a:rPr lang="zh-CN" altLang="en-US" dirty="0"/>
              <a:t>并且在成功或者失败后</a:t>
            </a:r>
            <a:r>
              <a:rPr lang="en-US" altLang="zh-CN" dirty="0"/>
              <a:t>, </a:t>
            </a:r>
            <a:r>
              <a:rPr lang="zh-CN" altLang="en-US" dirty="0"/>
              <a:t>调用对应的</a:t>
            </a:r>
            <a:r>
              <a:rPr lang="en-US" altLang="zh-CN" dirty="0"/>
              <a:t>resolve</a:t>
            </a:r>
            <a:r>
              <a:rPr lang="zh-CN" altLang="en-US" dirty="0"/>
              <a:t>或</a:t>
            </a:r>
            <a:r>
              <a:rPr lang="en-US" altLang="zh-CN" dirty="0"/>
              <a:t>reject.</a:t>
            </a:r>
          </a:p>
          <a:p>
            <a:r>
              <a:rPr lang="en-US" altLang="zh-CN" dirty="0"/>
              <a:t>OK, </a:t>
            </a:r>
            <a:r>
              <a:rPr lang="zh-CN" altLang="en-US" dirty="0"/>
              <a:t>我们来看下面的代码</a:t>
            </a:r>
            <a:r>
              <a:rPr lang="en-US" altLang="zh-CN" dirty="0"/>
              <a:t>:</a:t>
            </a:r>
          </a:p>
          <a:p>
            <a:endParaRPr lang="zh-CN" altLang="en-US" dirty="0"/>
          </a:p>
        </p:txBody>
      </p:sp>
      <p:pic>
        <p:nvPicPr>
          <p:cNvPr id="6" name="Picture 2" descr="img">
            <a:extLst>
              <a:ext uri="{FF2B5EF4-FFF2-40B4-BE49-F238E27FC236}">
                <a16:creationId xmlns:a16="http://schemas.microsoft.com/office/drawing/2014/main" id="{88C32EA5-A775-4B49-A791-0E1458F5DB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427" y="2356251"/>
            <a:ext cx="582930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g">
            <a:extLst>
              <a:ext uri="{FF2B5EF4-FFF2-40B4-BE49-F238E27FC236}">
                <a16:creationId xmlns:a16="http://schemas.microsoft.com/office/drawing/2014/main" id="{8856D5F9-B6D9-40E9-82B0-C7B6717EA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27" y="4813875"/>
            <a:ext cx="5791200" cy="169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72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7A424-70D7-4CCC-966E-2695D258EB84}"/>
              </a:ext>
            </a:extLst>
          </p:cNvPr>
          <p:cNvSpPr>
            <a:spLocks noGrp="1"/>
          </p:cNvSpPr>
          <p:nvPr>
            <p:ph type="title"/>
          </p:nvPr>
        </p:nvSpPr>
        <p:spPr>
          <a:xfrm>
            <a:off x="1361753" y="222422"/>
            <a:ext cx="10952584" cy="466628"/>
          </a:xfrm>
        </p:spPr>
        <p:txBody>
          <a:bodyPr/>
          <a:lstStyle/>
          <a:p>
            <a:r>
              <a:rPr lang="zh-CN" altLang="en-US" dirty="0"/>
              <a:t>认识</a:t>
            </a:r>
            <a:r>
              <a:rPr lang="en-US" altLang="zh-CN" dirty="0"/>
              <a:t>Module</a:t>
            </a:r>
            <a:endParaRPr lang="zh-CN" altLang="en-US" dirty="0"/>
          </a:p>
        </p:txBody>
      </p:sp>
      <p:sp>
        <p:nvSpPr>
          <p:cNvPr id="9" name="内容占位符 2">
            <a:extLst>
              <a:ext uri="{FF2B5EF4-FFF2-40B4-BE49-F238E27FC236}">
                <a16:creationId xmlns:a16="http://schemas.microsoft.com/office/drawing/2014/main" id="{AD0AE859-171E-4E75-9C8F-08E36D4CFF35}"/>
              </a:ext>
            </a:extLst>
          </p:cNvPr>
          <p:cNvSpPr>
            <a:spLocks noGrp="1"/>
          </p:cNvSpPr>
          <p:nvPr>
            <p:ph idx="1"/>
          </p:nvPr>
        </p:nvSpPr>
        <p:spPr>
          <a:xfrm>
            <a:off x="1" y="1121682"/>
            <a:ext cx="6655980" cy="4614636"/>
          </a:xfrm>
        </p:spPr>
        <p:txBody>
          <a:bodyPr/>
          <a:lstStyle/>
          <a:p>
            <a:r>
              <a:rPr lang="en-US" altLang="zh-CN" dirty="0"/>
              <a:t>Module</a:t>
            </a:r>
            <a:r>
              <a:rPr lang="zh-CN" altLang="en-US" dirty="0"/>
              <a:t>是模块的意思</a:t>
            </a:r>
            <a:r>
              <a:rPr lang="en-US" altLang="zh-CN" dirty="0"/>
              <a:t>, </a:t>
            </a:r>
            <a:r>
              <a:rPr lang="zh-CN" altLang="en-US" dirty="0"/>
              <a:t>为什么在</a:t>
            </a:r>
            <a:r>
              <a:rPr lang="en-US" altLang="zh-CN" dirty="0" err="1"/>
              <a:t>Vuex</a:t>
            </a:r>
            <a:r>
              <a:rPr lang="zh-CN" altLang="en-US" dirty="0"/>
              <a:t>中我们要使用模块呢</a:t>
            </a:r>
            <a:r>
              <a:rPr lang="en-US" altLang="zh-CN" dirty="0"/>
              <a:t>?</a:t>
            </a:r>
          </a:p>
          <a:p>
            <a:pPr lvl="1"/>
            <a:r>
              <a:rPr lang="en-US" altLang="zh-CN" dirty="0"/>
              <a:t>Vue</a:t>
            </a:r>
            <a:r>
              <a:rPr lang="zh-CN" altLang="en-US" dirty="0"/>
              <a:t>使用单一状态树</a:t>
            </a:r>
            <a:r>
              <a:rPr lang="en-US" altLang="zh-CN" dirty="0"/>
              <a:t>,</a:t>
            </a:r>
            <a:r>
              <a:rPr lang="zh-CN" altLang="en-US" dirty="0"/>
              <a:t>那么也意味着很多状态都会交给</a:t>
            </a:r>
            <a:r>
              <a:rPr lang="en-US" altLang="zh-CN" dirty="0" err="1"/>
              <a:t>Vuex</a:t>
            </a:r>
            <a:r>
              <a:rPr lang="zh-CN" altLang="en-US" dirty="0"/>
              <a:t>来管理</a:t>
            </a:r>
            <a:r>
              <a:rPr lang="en-US" altLang="zh-CN" dirty="0"/>
              <a:t>.</a:t>
            </a:r>
          </a:p>
          <a:p>
            <a:pPr lvl="1"/>
            <a:r>
              <a:rPr lang="zh-CN" altLang="en-US" dirty="0"/>
              <a:t>当应用变得非常复杂时</a:t>
            </a:r>
            <a:r>
              <a:rPr lang="en-US" altLang="zh-CN" dirty="0"/>
              <a:t>,store</a:t>
            </a:r>
            <a:r>
              <a:rPr lang="zh-CN" altLang="en-US" dirty="0"/>
              <a:t>对象就有可能变得相当臃肿</a:t>
            </a:r>
            <a:r>
              <a:rPr lang="en-US" altLang="zh-CN" dirty="0"/>
              <a:t>.</a:t>
            </a:r>
          </a:p>
          <a:p>
            <a:pPr lvl="1"/>
            <a:r>
              <a:rPr lang="zh-CN" altLang="en-US" dirty="0"/>
              <a:t>为了解决这个问题</a:t>
            </a:r>
            <a:r>
              <a:rPr lang="en-US" altLang="zh-CN" dirty="0"/>
              <a:t>, </a:t>
            </a:r>
            <a:r>
              <a:rPr lang="en-US" altLang="zh-CN" dirty="0" err="1"/>
              <a:t>Vuex</a:t>
            </a:r>
            <a:r>
              <a:rPr lang="zh-CN" altLang="en-US" dirty="0"/>
              <a:t>允许我们将</a:t>
            </a:r>
            <a:r>
              <a:rPr lang="en-US" altLang="zh-CN" dirty="0"/>
              <a:t>store</a:t>
            </a:r>
            <a:r>
              <a:rPr lang="zh-CN" altLang="en-US" dirty="0"/>
              <a:t>分割成模块</a:t>
            </a:r>
            <a:r>
              <a:rPr lang="en-US" altLang="zh-CN" dirty="0"/>
              <a:t>(Module), </a:t>
            </a:r>
            <a:r>
              <a:rPr lang="zh-CN" altLang="en-US" dirty="0"/>
              <a:t>而每个模块拥有自己的</a:t>
            </a:r>
            <a:r>
              <a:rPr lang="en-US" altLang="zh-CN" dirty="0"/>
              <a:t>state</a:t>
            </a:r>
            <a:r>
              <a:rPr lang="zh-CN" altLang="en-US" dirty="0"/>
              <a:t>、</a:t>
            </a:r>
            <a:r>
              <a:rPr lang="en-US" altLang="zh-CN" dirty="0"/>
              <a:t>mutation</a:t>
            </a:r>
            <a:r>
              <a:rPr lang="zh-CN" altLang="en-US" dirty="0"/>
              <a:t>、</a:t>
            </a:r>
            <a:r>
              <a:rPr lang="en-US" altLang="zh-CN" dirty="0"/>
              <a:t>action</a:t>
            </a:r>
            <a:r>
              <a:rPr lang="zh-CN" altLang="en-US" dirty="0"/>
              <a:t>、</a:t>
            </a:r>
            <a:r>
              <a:rPr lang="en-US" altLang="zh-CN" dirty="0"/>
              <a:t>getters</a:t>
            </a:r>
            <a:r>
              <a:rPr lang="zh-CN" altLang="en-US" dirty="0"/>
              <a:t>等</a:t>
            </a:r>
          </a:p>
          <a:p>
            <a:endParaRPr lang="en-US" altLang="zh-CN" dirty="0"/>
          </a:p>
          <a:p>
            <a:r>
              <a:rPr lang="zh-CN" altLang="en-US" dirty="0"/>
              <a:t>我们按照什么样的方式来组织模块呢</a:t>
            </a:r>
            <a:r>
              <a:rPr lang="en-US" altLang="zh-CN" dirty="0"/>
              <a:t>? </a:t>
            </a:r>
          </a:p>
          <a:p>
            <a:pPr lvl="1"/>
            <a:r>
              <a:rPr lang="zh-CN" altLang="en-US" dirty="0"/>
              <a:t>我们来看左边的代码</a:t>
            </a:r>
          </a:p>
        </p:txBody>
      </p:sp>
      <p:pic>
        <p:nvPicPr>
          <p:cNvPr id="7" name="图片 6">
            <a:extLst>
              <a:ext uri="{FF2B5EF4-FFF2-40B4-BE49-F238E27FC236}">
                <a16:creationId xmlns:a16="http://schemas.microsoft.com/office/drawing/2014/main" id="{310C6026-7A3F-42C1-8C05-7FC7AE809CB1}"/>
              </a:ext>
            </a:extLst>
          </p:cNvPr>
          <p:cNvPicPr>
            <a:picLocks noChangeAspect="1"/>
          </p:cNvPicPr>
          <p:nvPr/>
        </p:nvPicPr>
        <p:blipFill>
          <a:blip r:embed="rId2"/>
          <a:stretch>
            <a:fillRect/>
          </a:stretch>
        </p:blipFill>
        <p:spPr>
          <a:xfrm>
            <a:off x="6738377" y="1529516"/>
            <a:ext cx="5133975" cy="4876800"/>
          </a:xfrm>
          <a:prstGeom prst="rect">
            <a:avLst/>
          </a:prstGeom>
        </p:spPr>
      </p:pic>
    </p:spTree>
    <p:extLst>
      <p:ext uri="{BB962C8B-B14F-4D97-AF65-F5344CB8AC3E}">
        <p14:creationId xmlns:p14="http://schemas.microsoft.com/office/powerpoint/2010/main" val="111013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7A424-70D7-4CCC-966E-2695D258EB84}"/>
              </a:ext>
            </a:extLst>
          </p:cNvPr>
          <p:cNvSpPr>
            <a:spLocks noGrp="1"/>
          </p:cNvSpPr>
          <p:nvPr>
            <p:ph type="title"/>
          </p:nvPr>
        </p:nvSpPr>
        <p:spPr>
          <a:xfrm>
            <a:off x="1361753" y="222422"/>
            <a:ext cx="10952584" cy="466628"/>
          </a:xfrm>
        </p:spPr>
        <p:txBody>
          <a:bodyPr/>
          <a:lstStyle/>
          <a:p>
            <a:r>
              <a:rPr lang="en-US" altLang="zh-CN" dirty="0"/>
              <a:t>Module</a:t>
            </a:r>
            <a:r>
              <a:rPr lang="zh-CN" altLang="en-US" dirty="0"/>
              <a:t>局部状态</a:t>
            </a:r>
          </a:p>
        </p:txBody>
      </p:sp>
      <p:sp>
        <p:nvSpPr>
          <p:cNvPr id="9" name="内容占位符 2">
            <a:extLst>
              <a:ext uri="{FF2B5EF4-FFF2-40B4-BE49-F238E27FC236}">
                <a16:creationId xmlns:a16="http://schemas.microsoft.com/office/drawing/2014/main" id="{AD0AE859-171E-4E75-9C8F-08E36D4CFF35}"/>
              </a:ext>
            </a:extLst>
          </p:cNvPr>
          <p:cNvSpPr>
            <a:spLocks noGrp="1"/>
          </p:cNvSpPr>
          <p:nvPr>
            <p:ph idx="1"/>
          </p:nvPr>
        </p:nvSpPr>
        <p:spPr>
          <a:xfrm>
            <a:off x="0" y="1121682"/>
            <a:ext cx="11872351" cy="4614636"/>
          </a:xfrm>
        </p:spPr>
        <p:txBody>
          <a:bodyPr/>
          <a:lstStyle/>
          <a:p>
            <a:r>
              <a:rPr lang="zh-CN" altLang="en-US" dirty="0"/>
              <a:t>上面的代码中</a:t>
            </a:r>
            <a:r>
              <a:rPr lang="en-US" altLang="zh-CN" dirty="0"/>
              <a:t>, </a:t>
            </a:r>
            <a:r>
              <a:rPr lang="zh-CN" altLang="en-US" dirty="0"/>
              <a:t>我们已经有了整体的组织结构</a:t>
            </a:r>
            <a:r>
              <a:rPr lang="en-US" altLang="zh-CN" dirty="0"/>
              <a:t>, </a:t>
            </a:r>
            <a:r>
              <a:rPr lang="zh-CN" altLang="en-US" dirty="0"/>
              <a:t>下面我们来看看具体的局部模块中的代码如何书写</a:t>
            </a:r>
            <a:r>
              <a:rPr lang="en-US" altLang="zh-CN" dirty="0"/>
              <a:t>.</a:t>
            </a:r>
          </a:p>
          <a:p>
            <a:pPr lvl="1"/>
            <a:r>
              <a:rPr lang="zh-CN" altLang="en-US" dirty="0"/>
              <a:t>我们在</a:t>
            </a:r>
            <a:r>
              <a:rPr lang="en-US" altLang="zh-CN" dirty="0" err="1"/>
              <a:t>moduleA</a:t>
            </a:r>
            <a:r>
              <a:rPr lang="zh-CN" altLang="en-US" dirty="0"/>
              <a:t>中添加</a:t>
            </a:r>
            <a:r>
              <a:rPr lang="en-US" altLang="zh-CN" dirty="0"/>
              <a:t>state</a:t>
            </a:r>
            <a:r>
              <a:rPr lang="zh-CN" altLang="en-US" dirty="0"/>
              <a:t>、</a:t>
            </a:r>
            <a:r>
              <a:rPr lang="en-US" altLang="zh-CN" dirty="0"/>
              <a:t>mutations</a:t>
            </a:r>
            <a:r>
              <a:rPr lang="zh-CN" altLang="en-US" dirty="0"/>
              <a:t>、</a:t>
            </a:r>
            <a:r>
              <a:rPr lang="en-US" altLang="zh-CN" dirty="0"/>
              <a:t>getters</a:t>
            </a:r>
          </a:p>
          <a:p>
            <a:pPr lvl="1"/>
            <a:r>
              <a:rPr lang="en-US" altLang="zh-CN" dirty="0"/>
              <a:t>mutation</a:t>
            </a:r>
            <a:r>
              <a:rPr lang="zh-CN" altLang="en-US" dirty="0"/>
              <a:t>和</a:t>
            </a:r>
            <a:r>
              <a:rPr lang="en-US" altLang="zh-CN" dirty="0"/>
              <a:t>getters</a:t>
            </a:r>
            <a:r>
              <a:rPr lang="zh-CN" altLang="en-US" dirty="0"/>
              <a:t>接收的第一个参数是局部状态对象</a:t>
            </a:r>
          </a:p>
          <a:p>
            <a:endParaRPr lang="zh-CN" altLang="en-US" dirty="0"/>
          </a:p>
        </p:txBody>
      </p:sp>
      <p:pic>
        <p:nvPicPr>
          <p:cNvPr id="5" name="图片 4">
            <a:extLst>
              <a:ext uri="{FF2B5EF4-FFF2-40B4-BE49-F238E27FC236}">
                <a16:creationId xmlns:a16="http://schemas.microsoft.com/office/drawing/2014/main" id="{C20EA35C-4CB3-458B-9EFA-330D5A66C6F5}"/>
              </a:ext>
            </a:extLst>
          </p:cNvPr>
          <p:cNvPicPr>
            <a:picLocks noChangeAspect="1"/>
          </p:cNvPicPr>
          <p:nvPr/>
        </p:nvPicPr>
        <p:blipFill>
          <a:blip r:embed="rId2"/>
          <a:stretch>
            <a:fillRect/>
          </a:stretch>
        </p:blipFill>
        <p:spPr>
          <a:xfrm>
            <a:off x="221316" y="2747122"/>
            <a:ext cx="3355601" cy="3951134"/>
          </a:xfrm>
          <a:prstGeom prst="rect">
            <a:avLst/>
          </a:prstGeom>
        </p:spPr>
      </p:pic>
      <p:pic>
        <p:nvPicPr>
          <p:cNvPr id="6" name="图片 5">
            <a:extLst>
              <a:ext uri="{FF2B5EF4-FFF2-40B4-BE49-F238E27FC236}">
                <a16:creationId xmlns:a16="http://schemas.microsoft.com/office/drawing/2014/main" id="{D4182646-F56B-4763-A1E2-7153DEC93852}"/>
              </a:ext>
            </a:extLst>
          </p:cNvPr>
          <p:cNvPicPr>
            <a:picLocks noChangeAspect="1"/>
          </p:cNvPicPr>
          <p:nvPr/>
        </p:nvPicPr>
        <p:blipFill>
          <a:blip r:embed="rId3"/>
          <a:stretch>
            <a:fillRect/>
          </a:stretch>
        </p:blipFill>
        <p:spPr>
          <a:xfrm>
            <a:off x="3711007" y="2784101"/>
            <a:ext cx="4381500" cy="3790950"/>
          </a:xfrm>
          <a:prstGeom prst="rect">
            <a:avLst/>
          </a:prstGeom>
        </p:spPr>
      </p:pic>
      <p:sp>
        <p:nvSpPr>
          <p:cNvPr id="8" name="文本框 7">
            <a:extLst>
              <a:ext uri="{FF2B5EF4-FFF2-40B4-BE49-F238E27FC236}">
                <a16:creationId xmlns:a16="http://schemas.microsoft.com/office/drawing/2014/main" id="{DF6B0378-4A92-4271-944A-B75D937167BD}"/>
              </a:ext>
            </a:extLst>
          </p:cNvPr>
          <p:cNvSpPr txBox="1"/>
          <p:nvPr/>
        </p:nvSpPr>
        <p:spPr>
          <a:xfrm>
            <a:off x="8304506" y="3384175"/>
            <a:ext cx="3724836" cy="2122376"/>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zh-CN" altLang="en-US"/>
              <a:t>注意</a:t>
            </a:r>
            <a:r>
              <a:rPr lang="en-US" altLang="zh-CN"/>
              <a:t>:</a:t>
            </a:r>
          </a:p>
          <a:p>
            <a:pPr marL="285750" indent="-285750">
              <a:lnSpc>
                <a:spcPct val="150000"/>
              </a:lnSpc>
              <a:buFont typeface="Wingdings" panose="05000000000000000000" pitchFamily="2" charset="2"/>
              <a:buChar char="Ø"/>
            </a:pPr>
            <a:r>
              <a:rPr lang="zh-CN" altLang="en-US"/>
              <a:t>虽然</a:t>
            </a:r>
            <a:r>
              <a:rPr lang="en-US" altLang="zh-CN"/>
              <a:t>, </a:t>
            </a:r>
            <a:r>
              <a:rPr lang="zh-CN" altLang="en-US"/>
              <a:t>我们的</a:t>
            </a:r>
            <a:r>
              <a:rPr lang="en-US" altLang="zh-CN"/>
              <a:t>doubleCount</a:t>
            </a:r>
            <a:r>
              <a:rPr lang="zh-CN" altLang="en-US"/>
              <a:t>和</a:t>
            </a:r>
            <a:r>
              <a:rPr lang="en-US" altLang="zh-CN"/>
              <a:t>increment</a:t>
            </a:r>
            <a:r>
              <a:rPr lang="zh-CN" altLang="en-US"/>
              <a:t>都是定义在对象内部的</a:t>
            </a:r>
            <a:r>
              <a:rPr lang="en-US" altLang="zh-CN"/>
              <a:t>.</a:t>
            </a:r>
          </a:p>
          <a:p>
            <a:pPr marL="285750" indent="-285750">
              <a:lnSpc>
                <a:spcPct val="150000"/>
              </a:lnSpc>
              <a:buFont typeface="Wingdings" panose="05000000000000000000" pitchFamily="2" charset="2"/>
              <a:buChar char="Ø"/>
            </a:pPr>
            <a:r>
              <a:rPr lang="zh-CN" altLang="en-US"/>
              <a:t>但是在调用的时候</a:t>
            </a:r>
            <a:r>
              <a:rPr lang="en-US" altLang="zh-CN"/>
              <a:t>, </a:t>
            </a:r>
            <a:r>
              <a:rPr lang="zh-CN" altLang="en-US"/>
              <a:t>依然是通过</a:t>
            </a:r>
            <a:r>
              <a:rPr lang="en-US" altLang="zh-CN"/>
              <a:t>this.$store</a:t>
            </a:r>
            <a:r>
              <a:rPr lang="zh-CN" altLang="en-US"/>
              <a:t>来直接调用的</a:t>
            </a:r>
            <a:r>
              <a:rPr lang="en-US" altLang="zh-CN"/>
              <a:t>.</a:t>
            </a:r>
          </a:p>
        </p:txBody>
      </p:sp>
    </p:spTree>
    <p:extLst>
      <p:ext uri="{BB962C8B-B14F-4D97-AF65-F5344CB8AC3E}">
        <p14:creationId xmlns:p14="http://schemas.microsoft.com/office/powerpoint/2010/main" val="589096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blinds(horizontal)">
                                      <p:cBhvr>
                                        <p:cTn id="15" dur="500"/>
                                        <p:tgtEl>
                                          <p:spTgt spid="8">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blinds(horizontal)">
                                      <p:cBhvr>
                                        <p:cTn id="18" dur="500"/>
                                        <p:tgtEl>
                                          <p:spTgt spid="8">
                                            <p:txEl>
                                              <p:pRg st="1" end="1"/>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blinds(horizontal)">
                                      <p:cBhvr>
                                        <p:cTn id="21"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7A424-70D7-4CCC-966E-2695D258EB84}"/>
              </a:ext>
            </a:extLst>
          </p:cNvPr>
          <p:cNvSpPr>
            <a:spLocks noGrp="1"/>
          </p:cNvSpPr>
          <p:nvPr>
            <p:ph type="title"/>
          </p:nvPr>
        </p:nvSpPr>
        <p:spPr>
          <a:xfrm>
            <a:off x="1361753" y="222422"/>
            <a:ext cx="10952584" cy="466628"/>
          </a:xfrm>
        </p:spPr>
        <p:txBody>
          <a:bodyPr/>
          <a:lstStyle/>
          <a:p>
            <a:r>
              <a:rPr lang="en-US" altLang="zh-CN" dirty="0"/>
              <a:t>Actions</a:t>
            </a:r>
            <a:r>
              <a:rPr lang="zh-CN" altLang="en-US" dirty="0"/>
              <a:t>的写法</a:t>
            </a:r>
          </a:p>
        </p:txBody>
      </p:sp>
      <p:sp>
        <p:nvSpPr>
          <p:cNvPr id="9" name="内容占位符 2">
            <a:extLst>
              <a:ext uri="{FF2B5EF4-FFF2-40B4-BE49-F238E27FC236}">
                <a16:creationId xmlns:a16="http://schemas.microsoft.com/office/drawing/2014/main" id="{AD0AE859-171E-4E75-9C8F-08E36D4CFF35}"/>
              </a:ext>
            </a:extLst>
          </p:cNvPr>
          <p:cNvSpPr>
            <a:spLocks noGrp="1"/>
          </p:cNvSpPr>
          <p:nvPr>
            <p:ph idx="1"/>
          </p:nvPr>
        </p:nvSpPr>
        <p:spPr>
          <a:xfrm>
            <a:off x="0" y="1121682"/>
            <a:ext cx="11872351" cy="4614636"/>
          </a:xfrm>
        </p:spPr>
        <p:txBody>
          <a:bodyPr/>
          <a:lstStyle/>
          <a:p>
            <a:r>
              <a:rPr lang="en-US" altLang="zh-CN" dirty="0"/>
              <a:t>actions</a:t>
            </a:r>
            <a:r>
              <a:rPr lang="zh-CN" altLang="en-US" dirty="0"/>
              <a:t>的写法呢</a:t>
            </a:r>
            <a:r>
              <a:rPr lang="en-US" altLang="zh-CN" dirty="0"/>
              <a:t>? </a:t>
            </a:r>
            <a:r>
              <a:rPr lang="zh-CN" altLang="en-US" dirty="0"/>
              <a:t>接收一个</a:t>
            </a:r>
            <a:r>
              <a:rPr lang="en-US" altLang="zh-CN" dirty="0"/>
              <a:t>context</a:t>
            </a:r>
            <a:r>
              <a:rPr lang="zh-CN" altLang="en-US" dirty="0"/>
              <a:t>参数对象</a:t>
            </a:r>
            <a:endParaRPr lang="en-US" altLang="zh-CN" dirty="0"/>
          </a:p>
          <a:p>
            <a:pPr lvl="1"/>
            <a:r>
              <a:rPr lang="zh-CN" altLang="en-US" dirty="0"/>
              <a:t>局部状态通过 </a:t>
            </a:r>
            <a:r>
              <a:rPr lang="en-US" altLang="zh-CN" dirty="0" err="1"/>
              <a:t>context.state</a:t>
            </a:r>
            <a:r>
              <a:rPr lang="en-US" altLang="zh-CN" dirty="0"/>
              <a:t> </a:t>
            </a:r>
            <a:r>
              <a:rPr lang="zh-CN" altLang="en-US" dirty="0"/>
              <a:t>暴露出来，根节点状态则为 </a:t>
            </a:r>
            <a:r>
              <a:rPr lang="en-US" altLang="zh-CN" dirty="0" err="1"/>
              <a:t>context.rootState</a:t>
            </a:r>
            <a:endParaRPr lang="zh-CN" altLang="en-US" dirty="0"/>
          </a:p>
          <a:p>
            <a:endParaRPr lang="en-US" altLang="zh-CN" dirty="0"/>
          </a:p>
          <a:p>
            <a:endParaRPr lang="en-US" altLang="zh-CN" dirty="0"/>
          </a:p>
          <a:p>
            <a:endParaRPr lang="en-US" altLang="zh-CN" dirty="0"/>
          </a:p>
          <a:p>
            <a:endParaRPr lang="en-US" altLang="zh-CN" dirty="0"/>
          </a:p>
          <a:p>
            <a:endParaRPr lang="en-US" altLang="zh-CN" sz="900" dirty="0"/>
          </a:p>
          <a:p>
            <a:endParaRPr lang="en-US" altLang="zh-CN" dirty="0"/>
          </a:p>
          <a:p>
            <a:r>
              <a:rPr lang="zh-CN" altLang="en-US" dirty="0"/>
              <a:t>如果</a:t>
            </a:r>
            <a:r>
              <a:rPr lang="en-US" altLang="zh-CN" dirty="0"/>
              <a:t>getters</a:t>
            </a:r>
            <a:r>
              <a:rPr lang="zh-CN" altLang="en-US" dirty="0"/>
              <a:t>中也需要使用全局的状态</a:t>
            </a:r>
            <a:r>
              <a:rPr lang="en-US" altLang="zh-CN" dirty="0"/>
              <a:t>, </a:t>
            </a:r>
            <a:r>
              <a:rPr lang="zh-CN" altLang="en-US" dirty="0"/>
              <a:t>可以接受更多的参数</a:t>
            </a:r>
            <a:endParaRPr lang="en-US" altLang="zh-CN" dirty="0"/>
          </a:p>
          <a:p>
            <a:endParaRPr lang="zh-CN" altLang="en-US" dirty="0"/>
          </a:p>
        </p:txBody>
      </p:sp>
      <p:pic>
        <p:nvPicPr>
          <p:cNvPr id="7" name="图片 6">
            <a:extLst>
              <a:ext uri="{FF2B5EF4-FFF2-40B4-BE49-F238E27FC236}">
                <a16:creationId xmlns:a16="http://schemas.microsoft.com/office/drawing/2014/main" id="{C1190CD1-0E02-419A-9F4C-F85006D78DF1}"/>
              </a:ext>
            </a:extLst>
          </p:cNvPr>
          <p:cNvPicPr>
            <a:picLocks noChangeAspect="1"/>
          </p:cNvPicPr>
          <p:nvPr/>
        </p:nvPicPr>
        <p:blipFill>
          <a:blip r:embed="rId2"/>
          <a:stretch>
            <a:fillRect/>
          </a:stretch>
        </p:blipFill>
        <p:spPr>
          <a:xfrm>
            <a:off x="319649" y="1859643"/>
            <a:ext cx="5924550" cy="2143125"/>
          </a:xfrm>
          <a:prstGeom prst="rect">
            <a:avLst/>
          </a:prstGeom>
        </p:spPr>
      </p:pic>
      <p:pic>
        <p:nvPicPr>
          <p:cNvPr id="10" name="图片 9">
            <a:extLst>
              <a:ext uri="{FF2B5EF4-FFF2-40B4-BE49-F238E27FC236}">
                <a16:creationId xmlns:a16="http://schemas.microsoft.com/office/drawing/2014/main" id="{CE38A4AD-8636-4568-A7A4-80A93152BCDE}"/>
              </a:ext>
            </a:extLst>
          </p:cNvPr>
          <p:cNvPicPr>
            <a:picLocks noChangeAspect="1"/>
          </p:cNvPicPr>
          <p:nvPr/>
        </p:nvPicPr>
        <p:blipFill>
          <a:blip r:embed="rId3"/>
          <a:stretch>
            <a:fillRect/>
          </a:stretch>
        </p:blipFill>
        <p:spPr>
          <a:xfrm>
            <a:off x="319649" y="4520460"/>
            <a:ext cx="4438650" cy="1733550"/>
          </a:xfrm>
          <a:prstGeom prst="rect">
            <a:avLst/>
          </a:prstGeom>
        </p:spPr>
      </p:pic>
    </p:spTree>
    <p:extLst>
      <p:ext uri="{BB962C8B-B14F-4D97-AF65-F5344CB8AC3E}">
        <p14:creationId xmlns:p14="http://schemas.microsoft.com/office/powerpoint/2010/main" val="52143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7A424-70D7-4CCC-966E-2695D258EB84}"/>
              </a:ext>
            </a:extLst>
          </p:cNvPr>
          <p:cNvSpPr>
            <a:spLocks noGrp="1"/>
          </p:cNvSpPr>
          <p:nvPr>
            <p:ph type="title"/>
          </p:nvPr>
        </p:nvSpPr>
        <p:spPr>
          <a:xfrm>
            <a:off x="1361753" y="222422"/>
            <a:ext cx="10952584" cy="466628"/>
          </a:xfrm>
        </p:spPr>
        <p:txBody>
          <a:bodyPr/>
          <a:lstStyle/>
          <a:p>
            <a:r>
              <a:rPr lang="zh-CN" altLang="en-US" dirty="0"/>
              <a:t>项目结构</a:t>
            </a:r>
          </a:p>
        </p:txBody>
      </p:sp>
      <p:sp>
        <p:nvSpPr>
          <p:cNvPr id="9" name="内容占位符 2">
            <a:extLst>
              <a:ext uri="{FF2B5EF4-FFF2-40B4-BE49-F238E27FC236}">
                <a16:creationId xmlns:a16="http://schemas.microsoft.com/office/drawing/2014/main" id="{AD0AE859-171E-4E75-9C8F-08E36D4CFF35}"/>
              </a:ext>
            </a:extLst>
          </p:cNvPr>
          <p:cNvSpPr>
            <a:spLocks noGrp="1"/>
          </p:cNvSpPr>
          <p:nvPr>
            <p:ph idx="1"/>
          </p:nvPr>
        </p:nvSpPr>
        <p:spPr>
          <a:xfrm>
            <a:off x="0" y="1121682"/>
            <a:ext cx="11872351" cy="4614636"/>
          </a:xfrm>
        </p:spPr>
        <p:txBody>
          <a:bodyPr/>
          <a:lstStyle/>
          <a:p>
            <a:r>
              <a:rPr lang="zh-CN" altLang="en-US" dirty="0"/>
              <a:t>当我们的</a:t>
            </a:r>
            <a:r>
              <a:rPr lang="en-US" altLang="zh-CN" dirty="0" err="1"/>
              <a:t>Vuex</a:t>
            </a:r>
            <a:r>
              <a:rPr lang="zh-CN" altLang="en-US" dirty="0"/>
              <a:t>帮助我们管理过多的内容时</a:t>
            </a:r>
            <a:r>
              <a:rPr lang="en-US" altLang="zh-CN" dirty="0"/>
              <a:t>, </a:t>
            </a:r>
            <a:r>
              <a:rPr lang="zh-CN" altLang="en-US" dirty="0"/>
              <a:t>好的项目结构可以让我们的代码更加清晰</a:t>
            </a:r>
            <a:r>
              <a:rPr lang="en-US" altLang="zh-CN" dirty="0"/>
              <a:t>.</a:t>
            </a:r>
            <a:endParaRPr lang="zh-CN" altLang="en-US" dirty="0"/>
          </a:p>
        </p:txBody>
      </p:sp>
      <p:pic>
        <p:nvPicPr>
          <p:cNvPr id="12" name="图片 11">
            <a:extLst>
              <a:ext uri="{FF2B5EF4-FFF2-40B4-BE49-F238E27FC236}">
                <a16:creationId xmlns:a16="http://schemas.microsoft.com/office/drawing/2014/main" id="{753EF145-0555-4BFF-9B5A-356640122CC5}"/>
              </a:ext>
            </a:extLst>
          </p:cNvPr>
          <p:cNvPicPr>
            <a:picLocks noChangeAspect="1"/>
          </p:cNvPicPr>
          <p:nvPr/>
        </p:nvPicPr>
        <p:blipFill>
          <a:blip r:embed="rId2"/>
          <a:stretch>
            <a:fillRect/>
          </a:stretch>
        </p:blipFill>
        <p:spPr>
          <a:xfrm>
            <a:off x="503144" y="1803306"/>
            <a:ext cx="6362700" cy="3152775"/>
          </a:xfrm>
          <a:prstGeom prst="rect">
            <a:avLst/>
          </a:prstGeom>
        </p:spPr>
      </p:pic>
    </p:spTree>
    <p:extLst>
      <p:ext uri="{BB962C8B-B14F-4D97-AF65-F5344CB8AC3E}">
        <p14:creationId xmlns:p14="http://schemas.microsoft.com/office/powerpoint/2010/main" val="140843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7A424-70D7-4CCC-966E-2695D258EB84}"/>
              </a:ext>
            </a:extLst>
          </p:cNvPr>
          <p:cNvSpPr>
            <a:spLocks noGrp="1"/>
          </p:cNvSpPr>
          <p:nvPr>
            <p:ph type="title"/>
          </p:nvPr>
        </p:nvSpPr>
        <p:spPr>
          <a:xfrm>
            <a:off x="1361753" y="222422"/>
            <a:ext cx="10952584" cy="466628"/>
          </a:xfrm>
        </p:spPr>
        <p:txBody>
          <a:bodyPr/>
          <a:lstStyle/>
          <a:p>
            <a:r>
              <a:rPr lang="zh-CN" altLang="en-US" dirty="0"/>
              <a:t>管理什么状态呢</a:t>
            </a:r>
            <a:r>
              <a:rPr lang="en-US" altLang="zh-CN" dirty="0"/>
              <a:t>?</a:t>
            </a:r>
            <a:endParaRPr lang="zh-CN" altLang="en-US" dirty="0"/>
          </a:p>
        </p:txBody>
      </p:sp>
      <p:sp>
        <p:nvSpPr>
          <p:cNvPr id="3" name="内容占位符 2">
            <a:extLst>
              <a:ext uri="{FF2B5EF4-FFF2-40B4-BE49-F238E27FC236}">
                <a16:creationId xmlns:a16="http://schemas.microsoft.com/office/drawing/2014/main" id="{349EB7CE-ACB9-461D-ABD1-C4B53C255AF1}"/>
              </a:ext>
            </a:extLst>
          </p:cNvPr>
          <p:cNvSpPr>
            <a:spLocks noGrp="1"/>
          </p:cNvSpPr>
          <p:nvPr>
            <p:ph idx="1"/>
          </p:nvPr>
        </p:nvSpPr>
        <p:spPr>
          <a:xfrm>
            <a:off x="383558" y="1121682"/>
            <a:ext cx="10952584" cy="4614636"/>
          </a:xfrm>
        </p:spPr>
        <p:txBody>
          <a:bodyPr/>
          <a:lstStyle/>
          <a:p>
            <a:r>
              <a:rPr lang="zh-CN" altLang="en-US" dirty="0"/>
              <a:t>但是，有什么状态时需要我们在多个组件间共享的呢？</a:t>
            </a:r>
          </a:p>
          <a:p>
            <a:pPr lvl="1"/>
            <a:r>
              <a:rPr lang="zh-CN" altLang="en-US" dirty="0"/>
              <a:t>如果你做过大型开放，你一定遇到过多个状态，在多个界面间的共享问题。</a:t>
            </a:r>
          </a:p>
          <a:p>
            <a:pPr lvl="1"/>
            <a:r>
              <a:rPr lang="zh-CN" altLang="en-US" dirty="0"/>
              <a:t>比如用户的登录状态、用户名称、头像、地理位置信息等等。</a:t>
            </a:r>
          </a:p>
          <a:p>
            <a:pPr lvl="1"/>
            <a:r>
              <a:rPr lang="zh-CN" altLang="en-US" dirty="0"/>
              <a:t>比如商品的收藏、购物车中的物品等等。</a:t>
            </a:r>
          </a:p>
          <a:p>
            <a:pPr lvl="1"/>
            <a:r>
              <a:rPr lang="zh-CN" altLang="en-US" dirty="0"/>
              <a:t>这些状态信息，我们都可以放在统一的地方，对它进行保存和管理，而且它们还是响应式的（待会儿我们就可以看到代码了，莫着急）。</a:t>
            </a:r>
          </a:p>
          <a:p>
            <a:endParaRPr lang="en-US" altLang="zh-CN" dirty="0"/>
          </a:p>
          <a:p>
            <a:r>
              <a:rPr lang="en-US" altLang="zh-CN" dirty="0"/>
              <a:t>OK</a:t>
            </a:r>
            <a:r>
              <a:rPr lang="zh-CN" altLang="en-US" dirty="0"/>
              <a:t>，从理论上理解了状态管理之后，让我们从实际的代码再来看看状态管理。</a:t>
            </a:r>
          </a:p>
          <a:p>
            <a:pPr lvl="1"/>
            <a:r>
              <a:rPr lang="zh-CN" altLang="en-US" dirty="0"/>
              <a:t>毕竟，</a:t>
            </a:r>
            <a:r>
              <a:rPr lang="en-US" altLang="zh-CN" dirty="0"/>
              <a:t>Talk is cheap, Show me the code.(</a:t>
            </a:r>
            <a:r>
              <a:rPr lang="zh-CN" altLang="en-US" dirty="0"/>
              <a:t>来自</a:t>
            </a:r>
            <a:r>
              <a:rPr lang="en-US" altLang="zh-CN" dirty="0"/>
              <a:t>Linus)</a:t>
            </a:r>
          </a:p>
          <a:p>
            <a:endParaRPr lang="en-US" altLang="zh-CN" dirty="0"/>
          </a:p>
          <a:p>
            <a:r>
              <a:rPr lang="zh-CN" altLang="en-US" dirty="0"/>
              <a:t>我们先来看看但界面的状态管理吧</a:t>
            </a:r>
            <a:r>
              <a:rPr lang="en-US" altLang="zh-CN" dirty="0"/>
              <a:t>.</a:t>
            </a:r>
            <a:endParaRPr lang="zh-CN" altLang="en-US" dirty="0"/>
          </a:p>
        </p:txBody>
      </p:sp>
      <p:pic>
        <p:nvPicPr>
          <p:cNvPr id="4" name="Picture 2" descr="img">
            <a:extLst>
              <a:ext uri="{FF2B5EF4-FFF2-40B4-BE49-F238E27FC236}">
                <a16:creationId xmlns:a16="http://schemas.microsoft.com/office/drawing/2014/main" id="{EC04F913-2947-4C24-9C00-F25BB75A6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0642" y="4164693"/>
            <a:ext cx="2095500"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62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7A424-70D7-4CCC-966E-2695D258EB84}"/>
              </a:ext>
            </a:extLst>
          </p:cNvPr>
          <p:cNvSpPr>
            <a:spLocks noGrp="1"/>
          </p:cNvSpPr>
          <p:nvPr>
            <p:ph type="title"/>
          </p:nvPr>
        </p:nvSpPr>
        <p:spPr>
          <a:xfrm>
            <a:off x="1361753" y="222422"/>
            <a:ext cx="10952584" cy="466628"/>
          </a:xfrm>
        </p:spPr>
        <p:txBody>
          <a:bodyPr/>
          <a:lstStyle/>
          <a:p>
            <a:r>
              <a:rPr lang="zh-CN" altLang="en-US" dirty="0"/>
              <a:t>单界面的状态管理</a:t>
            </a:r>
          </a:p>
        </p:txBody>
      </p:sp>
      <p:sp>
        <p:nvSpPr>
          <p:cNvPr id="3" name="内容占位符 2">
            <a:extLst>
              <a:ext uri="{FF2B5EF4-FFF2-40B4-BE49-F238E27FC236}">
                <a16:creationId xmlns:a16="http://schemas.microsoft.com/office/drawing/2014/main" id="{349EB7CE-ACB9-461D-ABD1-C4B53C255AF1}"/>
              </a:ext>
            </a:extLst>
          </p:cNvPr>
          <p:cNvSpPr>
            <a:spLocks noGrp="1"/>
          </p:cNvSpPr>
          <p:nvPr>
            <p:ph idx="1"/>
          </p:nvPr>
        </p:nvSpPr>
        <p:spPr>
          <a:xfrm>
            <a:off x="383558" y="1121682"/>
            <a:ext cx="10952584" cy="4614636"/>
          </a:xfrm>
        </p:spPr>
        <p:txBody>
          <a:bodyPr/>
          <a:lstStyle/>
          <a:p>
            <a:r>
              <a:rPr lang="zh-CN" altLang="en-US" dirty="0"/>
              <a:t>我们知道，要在单个组件中进行状态管理是一件非常简单的事情</a:t>
            </a:r>
          </a:p>
          <a:p>
            <a:pPr lvl="1"/>
            <a:r>
              <a:rPr lang="zh-CN" altLang="en-US" dirty="0"/>
              <a:t>什么意思呢？我们来看下面的图片。</a:t>
            </a:r>
          </a:p>
          <a:p>
            <a:r>
              <a:rPr lang="zh-CN" altLang="en-US" dirty="0"/>
              <a:t>这图片中的三种东西，怎么理解呢？</a:t>
            </a:r>
          </a:p>
          <a:p>
            <a:pPr lvl="1"/>
            <a:r>
              <a:rPr lang="en-US" altLang="zh-CN" dirty="0"/>
              <a:t>State</a:t>
            </a:r>
            <a:r>
              <a:rPr lang="zh-CN" altLang="en-US" dirty="0"/>
              <a:t>：不用多说，就是我们的状态。（你姑且可以当做就是</a:t>
            </a:r>
            <a:r>
              <a:rPr lang="en-US" altLang="zh-CN" dirty="0"/>
              <a:t>data</a:t>
            </a:r>
            <a:r>
              <a:rPr lang="zh-CN" altLang="en-US" dirty="0"/>
              <a:t>中的属性）</a:t>
            </a:r>
          </a:p>
          <a:p>
            <a:pPr lvl="1"/>
            <a:r>
              <a:rPr lang="en-US" altLang="zh-CN" dirty="0"/>
              <a:t>View</a:t>
            </a:r>
            <a:r>
              <a:rPr lang="zh-CN" altLang="en-US" dirty="0"/>
              <a:t>：视图层，可以针对</a:t>
            </a:r>
            <a:r>
              <a:rPr lang="en-US" altLang="zh-CN" dirty="0"/>
              <a:t>State</a:t>
            </a:r>
            <a:r>
              <a:rPr lang="zh-CN" altLang="en-US" dirty="0"/>
              <a:t>的变化，显示不同的信息。（这个好理解吧？）</a:t>
            </a:r>
          </a:p>
          <a:p>
            <a:pPr lvl="1"/>
            <a:r>
              <a:rPr lang="en-US" altLang="zh-CN" dirty="0"/>
              <a:t>Actions</a:t>
            </a:r>
            <a:r>
              <a:rPr lang="zh-CN" altLang="en-US" dirty="0"/>
              <a:t>：这里的</a:t>
            </a:r>
            <a:r>
              <a:rPr lang="en-US" altLang="zh-CN" dirty="0"/>
              <a:t>Actions</a:t>
            </a:r>
            <a:r>
              <a:rPr lang="zh-CN" altLang="en-US" dirty="0"/>
              <a:t>主要是用户的各种操作：点击、输入等等，会导致状态的改变。</a:t>
            </a:r>
          </a:p>
          <a:p>
            <a:endParaRPr lang="en-US" altLang="zh-CN" dirty="0"/>
          </a:p>
          <a:p>
            <a:r>
              <a:rPr lang="zh-CN" altLang="en-US" dirty="0"/>
              <a:t>写点代码，加深理解：</a:t>
            </a:r>
            <a:endParaRPr lang="en-US" altLang="zh-CN" dirty="0"/>
          </a:p>
          <a:p>
            <a:pPr lvl="1"/>
            <a:r>
              <a:rPr lang="zh-CN" altLang="en-US" dirty="0"/>
              <a:t>看下右边的代码效果</a:t>
            </a:r>
            <a:r>
              <a:rPr lang="en-US" altLang="zh-CN" dirty="0"/>
              <a:t>, </a:t>
            </a:r>
            <a:r>
              <a:rPr lang="zh-CN" altLang="en-US" dirty="0"/>
              <a:t>肯定会实现吧</a:t>
            </a:r>
            <a:r>
              <a:rPr lang="en-US" altLang="zh-CN" dirty="0"/>
              <a:t>?</a:t>
            </a:r>
            <a:endParaRPr lang="zh-CN" altLang="en-US" dirty="0"/>
          </a:p>
        </p:txBody>
      </p:sp>
      <p:pic>
        <p:nvPicPr>
          <p:cNvPr id="5" name="Picture 2" descr="img">
            <a:extLst>
              <a:ext uri="{FF2B5EF4-FFF2-40B4-BE49-F238E27FC236}">
                <a16:creationId xmlns:a16="http://schemas.microsoft.com/office/drawing/2014/main" id="{085F5D08-EEBD-491A-9947-27D24B8032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0319" y="3354033"/>
            <a:ext cx="4160474" cy="28149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g">
            <a:extLst>
              <a:ext uri="{FF2B5EF4-FFF2-40B4-BE49-F238E27FC236}">
                <a16:creationId xmlns:a16="http://schemas.microsoft.com/office/drawing/2014/main" id="{652C8C87-574E-46AB-8D9D-0CC186BC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6747" y="4485266"/>
            <a:ext cx="1733550" cy="55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96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7A424-70D7-4CCC-966E-2695D258EB84}"/>
              </a:ext>
            </a:extLst>
          </p:cNvPr>
          <p:cNvSpPr>
            <a:spLocks noGrp="1"/>
          </p:cNvSpPr>
          <p:nvPr>
            <p:ph type="title"/>
          </p:nvPr>
        </p:nvSpPr>
        <p:spPr>
          <a:xfrm>
            <a:off x="1361753" y="222422"/>
            <a:ext cx="10952584" cy="466628"/>
          </a:xfrm>
        </p:spPr>
        <p:txBody>
          <a:bodyPr/>
          <a:lstStyle/>
          <a:p>
            <a:r>
              <a:rPr lang="zh-CN" altLang="en-US" dirty="0"/>
              <a:t>单界面状态管理的实现</a:t>
            </a:r>
          </a:p>
        </p:txBody>
      </p:sp>
      <p:pic>
        <p:nvPicPr>
          <p:cNvPr id="7" name="图片 6">
            <a:extLst>
              <a:ext uri="{FF2B5EF4-FFF2-40B4-BE49-F238E27FC236}">
                <a16:creationId xmlns:a16="http://schemas.microsoft.com/office/drawing/2014/main" id="{295C946E-668B-49C2-AB77-FB4C68485777}"/>
              </a:ext>
            </a:extLst>
          </p:cNvPr>
          <p:cNvPicPr>
            <a:picLocks noChangeAspect="1"/>
          </p:cNvPicPr>
          <p:nvPr/>
        </p:nvPicPr>
        <p:blipFill>
          <a:blip r:embed="rId2"/>
          <a:stretch>
            <a:fillRect/>
          </a:stretch>
        </p:blipFill>
        <p:spPr>
          <a:xfrm>
            <a:off x="326155" y="963827"/>
            <a:ext cx="5081487" cy="5498807"/>
          </a:xfrm>
          <a:prstGeom prst="rect">
            <a:avLst/>
          </a:prstGeom>
        </p:spPr>
      </p:pic>
      <p:sp>
        <p:nvSpPr>
          <p:cNvPr id="9" name="内容占位符 2">
            <a:extLst>
              <a:ext uri="{FF2B5EF4-FFF2-40B4-BE49-F238E27FC236}">
                <a16:creationId xmlns:a16="http://schemas.microsoft.com/office/drawing/2014/main" id="{DAC013B9-F632-4CFE-ABF7-AD540819B4B6}"/>
              </a:ext>
            </a:extLst>
          </p:cNvPr>
          <p:cNvSpPr>
            <a:spLocks noGrp="1"/>
          </p:cNvSpPr>
          <p:nvPr>
            <p:ph idx="1"/>
          </p:nvPr>
        </p:nvSpPr>
        <p:spPr>
          <a:xfrm>
            <a:off x="5957881" y="1093250"/>
            <a:ext cx="5390977" cy="5542328"/>
          </a:xfrm>
        </p:spPr>
        <p:txBody>
          <a:bodyPr/>
          <a:lstStyle/>
          <a:p>
            <a:r>
              <a:rPr lang="zh-CN" altLang="en-US" dirty="0"/>
              <a:t>在这个案例中，我们有木有状态需要管理呢？没错，就是个数</a:t>
            </a:r>
            <a:r>
              <a:rPr lang="en-US" altLang="zh-CN" dirty="0"/>
              <a:t>counter</a:t>
            </a:r>
            <a:r>
              <a:rPr lang="zh-CN" altLang="en-US" dirty="0"/>
              <a:t>。</a:t>
            </a:r>
          </a:p>
          <a:p>
            <a:r>
              <a:rPr lang="en-US" altLang="zh-CN" dirty="0"/>
              <a:t>counter</a:t>
            </a:r>
            <a:r>
              <a:rPr lang="zh-CN" altLang="en-US" dirty="0"/>
              <a:t>需要某种方式被记录下来，也就是我们的</a:t>
            </a:r>
            <a:r>
              <a:rPr lang="en-US" altLang="zh-CN" dirty="0"/>
              <a:t>State</a:t>
            </a:r>
            <a:r>
              <a:rPr lang="zh-CN" altLang="en-US" dirty="0"/>
              <a:t>。</a:t>
            </a:r>
          </a:p>
          <a:p>
            <a:r>
              <a:rPr lang="en-US" altLang="zh-CN" dirty="0"/>
              <a:t>counter</a:t>
            </a:r>
            <a:r>
              <a:rPr lang="zh-CN" altLang="en-US" dirty="0"/>
              <a:t>目前的值需要被显示在界面中，也就是我们的</a:t>
            </a:r>
            <a:r>
              <a:rPr lang="en-US" altLang="zh-CN" dirty="0"/>
              <a:t>View</a:t>
            </a:r>
            <a:r>
              <a:rPr lang="zh-CN" altLang="en-US" dirty="0"/>
              <a:t>部分。</a:t>
            </a:r>
          </a:p>
          <a:p>
            <a:r>
              <a:rPr lang="zh-CN" altLang="en-US" dirty="0"/>
              <a:t>界面发生某些操作时（我们这里是用户的点击，也可以是用户的</a:t>
            </a:r>
            <a:r>
              <a:rPr lang="en-US" altLang="zh-CN" dirty="0"/>
              <a:t>input</a:t>
            </a:r>
            <a:r>
              <a:rPr lang="zh-CN" altLang="en-US" dirty="0"/>
              <a:t>），需要去更新状态，也就是我们的</a:t>
            </a:r>
            <a:r>
              <a:rPr lang="en-US" altLang="zh-CN" dirty="0"/>
              <a:t>Actions</a:t>
            </a:r>
          </a:p>
          <a:p>
            <a:r>
              <a:rPr lang="zh-CN" altLang="en-US" dirty="0"/>
              <a:t>这不就是上面的流程图了吗？</a:t>
            </a:r>
          </a:p>
          <a:p>
            <a:endParaRPr lang="zh-CN" altLang="en-US" dirty="0"/>
          </a:p>
        </p:txBody>
      </p:sp>
    </p:spTree>
    <p:extLst>
      <p:ext uri="{BB962C8B-B14F-4D97-AF65-F5344CB8AC3E}">
        <p14:creationId xmlns:p14="http://schemas.microsoft.com/office/powerpoint/2010/main" val="316361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blinds(horizontal)">
                                      <p:cBhvr>
                                        <p:cTn id="10" dur="500"/>
                                        <p:tgtEl>
                                          <p:spTgt spid="9">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blinds(horizontal)">
                                      <p:cBhvr>
                                        <p:cTn id="13" dur="500"/>
                                        <p:tgtEl>
                                          <p:spTgt spid="9">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blinds(horizontal)">
                                      <p:cBhvr>
                                        <p:cTn id="16" dur="500"/>
                                        <p:tgtEl>
                                          <p:spTgt spid="9">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Effect transition="in" filter="blinds(horizontal)">
                                      <p:cBhvr>
                                        <p:cTn id="19"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7A424-70D7-4CCC-966E-2695D258EB84}"/>
              </a:ext>
            </a:extLst>
          </p:cNvPr>
          <p:cNvSpPr>
            <a:spLocks noGrp="1"/>
          </p:cNvSpPr>
          <p:nvPr>
            <p:ph type="title"/>
          </p:nvPr>
        </p:nvSpPr>
        <p:spPr>
          <a:xfrm>
            <a:off x="1361753" y="222422"/>
            <a:ext cx="10952584" cy="466628"/>
          </a:xfrm>
        </p:spPr>
        <p:txBody>
          <a:bodyPr/>
          <a:lstStyle/>
          <a:p>
            <a:r>
              <a:rPr lang="zh-CN" altLang="en-US" dirty="0"/>
              <a:t>多界面状态管理</a:t>
            </a:r>
          </a:p>
        </p:txBody>
      </p:sp>
      <p:sp>
        <p:nvSpPr>
          <p:cNvPr id="3" name="内容占位符 2">
            <a:extLst>
              <a:ext uri="{FF2B5EF4-FFF2-40B4-BE49-F238E27FC236}">
                <a16:creationId xmlns:a16="http://schemas.microsoft.com/office/drawing/2014/main" id="{349EB7CE-ACB9-461D-ABD1-C4B53C255AF1}"/>
              </a:ext>
            </a:extLst>
          </p:cNvPr>
          <p:cNvSpPr>
            <a:spLocks noGrp="1"/>
          </p:cNvSpPr>
          <p:nvPr>
            <p:ph idx="1"/>
          </p:nvPr>
        </p:nvSpPr>
        <p:spPr>
          <a:xfrm>
            <a:off x="383558" y="1121682"/>
            <a:ext cx="10952584" cy="4614636"/>
          </a:xfrm>
        </p:spPr>
        <p:txBody>
          <a:bodyPr/>
          <a:lstStyle/>
          <a:p>
            <a:r>
              <a:rPr lang="en-US" altLang="zh-CN" dirty="0"/>
              <a:t>Vue</a:t>
            </a:r>
            <a:r>
              <a:rPr lang="zh-CN" altLang="en-US" dirty="0"/>
              <a:t>已经帮我们做好了单个界面的状态管理，但是如果是多个界面呢？</a:t>
            </a:r>
          </a:p>
          <a:p>
            <a:pPr lvl="1"/>
            <a:r>
              <a:rPr lang="zh-CN" altLang="en-US" dirty="0"/>
              <a:t>多个试图都依赖同一个状态（一个状态改了，多个界面需要进行更新）</a:t>
            </a:r>
          </a:p>
          <a:p>
            <a:pPr lvl="1"/>
            <a:r>
              <a:rPr lang="zh-CN" altLang="en-US" dirty="0"/>
              <a:t>不同界面的</a:t>
            </a:r>
            <a:r>
              <a:rPr lang="en-US" altLang="zh-CN" dirty="0"/>
              <a:t>Actions</a:t>
            </a:r>
            <a:r>
              <a:rPr lang="zh-CN" altLang="en-US" dirty="0"/>
              <a:t>都想修改同一个状态（</a:t>
            </a:r>
            <a:r>
              <a:rPr lang="en-US" altLang="zh-CN" dirty="0" err="1"/>
              <a:t>Home.vue</a:t>
            </a:r>
            <a:r>
              <a:rPr lang="zh-CN" altLang="en-US" dirty="0"/>
              <a:t>需要修改，</a:t>
            </a:r>
            <a:r>
              <a:rPr lang="en-US" altLang="zh-CN" dirty="0" err="1"/>
              <a:t>Profile.vue</a:t>
            </a:r>
            <a:r>
              <a:rPr lang="zh-CN" altLang="en-US" dirty="0"/>
              <a:t>也需要修改这个状态）</a:t>
            </a:r>
          </a:p>
          <a:p>
            <a:r>
              <a:rPr lang="zh-CN" altLang="en-US" dirty="0"/>
              <a:t>也就是说对于某些状态</a:t>
            </a:r>
            <a:r>
              <a:rPr lang="en-US" altLang="zh-CN" dirty="0"/>
              <a:t>(</a:t>
            </a:r>
            <a:r>
              <a:rPr lang="zh-CN" altLang="en-US" dirty="0"/>
              <a:t>状态</a:t>
            </a:r>
            <a:r>
              <a:rPr lang="en-US" altLang="zh-CN" dirty="0"/>
              <a:t>1/</a:t>
            </a:r>
            <a:r>
              <a:rPr lang="zh-CN" altLang="en-US" dirty="0"/>
              <a:t>状态</a:t>
            </a:r>
            <a:r>
              <a:rPr lang="en-US" altLang="zh-CN" dirty="0"/>
              <a:t>2/</a:t>
            </a:r>
            <a:r>
              <a:rPr lang="zh-CN" altLang="en-US" dirty="0"/>
              <a:t>状态</a:t>
            </a:r>
            <a:r>
              <a:rPr lang="en-US" altLang="zh-CN" dirty="0"/>
              <a:t>3)</a:t>
            </a:r>
            <a:r>
              <a:rPr lang="zh-CN" altLang="en-US" dirty="0"/>
              <a:t>来说只属于我们某一个试图，但是也有一些状态</a:t>
            </a:r>
            <a:r>
              <a:rPr lang="en-US" altLang="zh-CN" dirty="0"/>
              <a:t>(</a:t>
            </a:r>
            <a:r>
              <a:rPr lang="zh-CN" altLang="en-US" dirty="0"/>
              <a:t>状态</a:t>
            </a:r>
            <a:r>
              <a:rPr lang="en-US" altLang="zh-CN" dirty="0"/>
              <a:t>a/</a:t>
            </a:r>
            <a:r>
              <a:rPr lang="zh-CN" altLang="en-US" dirty="0"/>
              <a:t>状态</a:t>
            </a:r>
            <a:r>
              <a:rPr lang="en-US" altLang="zh-CN" dirty="0"/>
              <a:t>b/</a:t>
            </a:r>
            <a:r>
              <a:rPr lang="zh-CN" altLang="en-US" dirty="0"/>
              <a:t>状态</a:t>
            </a:r>
            <a:r>
              <a:rPr lang="en-US" altLang="zh-CN" dirty="0"/>
              <a:t>c)</a:t>
            </a:r>
            <a:r>
              <a:rPr lang="zh-CN" altLang="en-US" dirty="0"/>
              <a:t>属于多个试图共同想要维护的</a:t>
            </a:r>
          </a:p>
          <a:p>
            <a:pPr lvl="1"/>
            <a:r>
              <a:rPr lang="zh-CN" altLang="en-US" dirty="0"/>
              <a:t>状态</a:t>
            </a:r>
            <a:r>
              <a:rPr lang="en-US" altLang="zh-CN" dirty="0"/>
              <a:t>1/</a:t>
            </a:r>
            <a:r>
              <a:rPr lang="zh-CN" altLang="en-US" dirty="0"/>
              <a:t>状态</a:t>
            </a:r>
            <a:r>
              <a:rPr lang="en-US" altLang="zh-CN" dirty="0"/>
              <a:t>2/</a:t>
            </a:r>
            <a:r>
              <a:rPr lang="zh-CN" altLang="en-US" dirty="0"/>
              <a:t>状态</a:t>
            </a:r>
            <a:r>
              <a:rPr lang="en-US" altLang="zh-CN" dirty="0"/>
              <a:t>3</a:t>
            </a:r>
            <a:r>
              <a:rPr lang="zh-CN" altLang="en-US" dirty="0"/>
              <a:t>你放在自己的房间中，你自己管理自己用，没问题。</a:t>
            </a:r>
          </a:p>
          <a:p>
            <a:pPr lvl="1"/>
            <a:r>
              <a:rPr lang="zh-CN" altLang="en-US" dirty="0"/>
              <a:t>但是状态</a:t>
            </a:r>
            <a:r>
              <a:rPr lang="en-US" altLang="zh-CN" dirty="0"/>
              <a:t>a/</a:t>
            </a:r>
            <a:r>
              <a:rPr lang="zh-CN" altLang="en-US" dirty="0"/>
              <a:t>状态</a:t>
            </a:r>
            <a:r>
              <a:rPr lang="en-US" altLang="zh-CN" dirty="0"/>
              <a:t>b/</a:t>
            </a:r>
            <a:r>
              <a:rPr lang="zh-CN" altLang="en-US" dirty="0"/>
              <a:t>状态</a:t>
            </a:r>
            <a:r>
              <a:rPr lang="en-US" altLang="zh-CN" dirty="0"/>
              <a:t>c</a:t>
            </a:r>
            <a:r>
              <a:rPr lang="zh-CN" altLang="en-US" dirty="0"/>
              <a:t>我们希望交给一个大管家来统一帮助我们管理！！！</a:t>
            </a:r>
          </a:p>
          <a:p>
            <a:pPr lvl="1"/>
            <a:r>
              <a:rPr lang="zh-CN" altLang="en-US" dirty="0"/>
              <a:t>没错，</a:t>
            </a:r>
            <a:r>
              <a:rPr lang="en-US" altLang="zh-CN" dirty="0" err="1"/>
              <a:t>Vuex</a:t>
            </a:r>
            <a:r>
              <a:rPr lang="zh-CN" altLang="en-US" dirty="0"/>
              <a:t>就是为我们提供这个大管家的工具。</a:t>
            </a:r>
          </a:p>
          <a:p>
            <a:r>
              <a:rPr lang="zh-CN" altLang="en-US" dirty="0"/>
              <a:t>全局单例模式（大管家）</a:t>
            </a:r>
          </a:p>
          <a:p>
            <a:pPr lvl="1"/>
            <a:r>
              <a:rPr lang="zh-CN" altLang="en-US" dirty="0"/>
              <a:t>我们现在要做的就是将共享的状态抽取出来，交给我们的大管家，统一进行管理。</a:t>
            </a:r>
          </a:p>
          <a:p>
            <a:pPr lvl="1"/>
            <a:r>
              <a:rPr lang="zh-CN" altLang="en-US" dirty="0"/>
              <a:t>之后，你们每个试图，按照我</a:t>
            </a:r>
            <a:r>
              <a:rPr lang="zh-CN" altLang="en-US" b="1" dirty="0"/>
              <a:t>规定好的</a:t>
            </a:r>
            <a:r>
              <a:rPr lang="zh-CN" altLang="en-US" dirty="0"/>
              <a:t>规定，进行访问和修改等操作。</a:t>
            </a:r>
          </a:p>
          <a:p>
            <a:pPr lvl="1"/>
            <a:r>
              <a:rPr lang="zh-CN" altLang="en-US" dirty="0"/>
              <a:t>这就是</a:t>
            </a:r>
            <a:r>
              <a:rPr lang="en-US" altLang="zh-CN" dirty="0" err="1"/>
              <a:t>Vuex</a:t>
            </a:r>
            <a:r>
              <a:rPr lang="zh-CN" altLang="en-US" dirty="0"/>
              <a:t>背后的基本思想。</a:t>
            </a:r>
          </a:p>
          <a:p>
            <a:endParaRPr lang="zh-CN" altLang="en-US" dirty="0"/>
          </a:p>
        </p:txBody>
      </p:sp>
    </p:spTree>
    <p:extLst>
      <p:ext uri="{BB962C8B-B14F-4D97-AF65-F5344CB8AC3E}">
        <p14:creationId xmlns:p14="http://schemas.microsoft.com/office/powerpoint/2010/main" val="1185136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7A424-70D7-4CCC-966E-2695D258EB84}"/>
              </a:ext>
            </a:extLst>
          </p:cNvPr>
          <p:cNvSpPr>
            <a:spLocks noGrp="1"/>
          </p:cNvSpPr>
          <p:nvPr>
            <p:ph type="title"/>
          </p:nvPr>
        </p:nvSpPr>
        <p:spPr>
          <a:xfrm>
            <a:off x="1361753" y="222422"/>
            <a:ext cx="10952584" cy="466628"/>
          </a:xfrm>
        </p:spPr>
        <p:txBody>
          <a:bodyPr/>
          <a:lstStyle/>
          <a:p>
            <a:r>
              <a:rPr lang="en-US" altLang="zh-CN" dirty="0" err="1"/>
              <a:t>Vuex</a:t>
            </a:r>
            <a:r>
              <a:rPr lang="zh-CN" altLang="en-US" dirty="0"/>
              <a:t>状态管理图例</a:t>
            </a:r>
          </a:p>
        </p:txBody>
      </p:sp>
      <p:pic>
        <p:nvPicPr>
          <p:cNvPr id="4" name="Picture 2" descr="vuex">
            <a:extLst>
              <a:ext uri="{FF2B5EF4-FFF2-40B4-BE49-F238E27FC236}">
                <a16:creationId xmlns:a16="http://schemas.microsoft.com/office/drawing/2014/main" id="{3F160270-1614-4C0F-AAEE-93731F4A61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4055" y="1093437"/>
            <a:ext cx="5942758" cy="4671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50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7A424-70D7-4CCC-966E-2695D258EB84}"/>
              </a:ext>
            </a:extLst>
          </p:cNvPr>
          <p:cNvSpPr>
            <a:spLocks noGrp="1"/>
          </p:cNvSpPr>
          <p:nvPr>
            <p:ph type="title"/>
          </p:nvPr>
        </p:nvSpPr>
        <p:spPr>
          <a:xfrm>
            <a:off x="1361753" y="222422"/>
            <a:ext cx="10952584" cy="466628"/>
          </a:xfrm>
        </p:spPr>
        <p:txBody>
          <a:bodyPr/>
          <a:lstStyle/>
          <a:p>
            <a:r>
              <a:rPr lang="zh-CN" altLang="en-US" dirty="0"/>
              <a:t>简单的案例</a:t>
            </a:r>
          </a:p>
        </p:txBody>
      </p:sp>
      <p:sp>
        <p:nvSpPr>
          <p:cNvPr id="3" name="内容占位符 2">
            <a:extLst>
              <a:ext uri="{FF2B5EF4-FFF2-40B4-BE49-F238E27FC236}">
                <a16:creationId xmlns:a16="http://schemas.microsoft.com/office/drawing/2014/main" id="{349EB7CE-ACB9-461D-ABD1-C4B53C255AF1}"/>
              </a:ext>
            </a:extLst>
          </p:cNvPr>
          <p:cNvSpPr>
            <a:spLocks noGrp="1"/>
          </p:cNvSpPr>
          <p:nvPr>
            <p:ph idx="1"/>
          </p:nvPr>
        </p:nvSpPr>
        <p:spPr>
          <a:xfrm>
            <a:off x="383558" y="1121682"/>
            <a:ext cx="6655195" cy="4614636"/>
          </a:xfrm>
        </p:spPr>
        <p:txBody>
          <a:bodyPr/>
          <a:lstStyle/>
          <a:p>
            <a:r>
              <a:rPr lang="zh-CN" altLang="en-US" dirty="0"/>
              <a:t>我们还是实现一下之前简单的案例</a:t>
            </a:r>
            <a:endParaRPr lang="en-US" altLang="zh-CN" dirty="0"/>
          </a:p>
          <a:p>
            <a:endParaRPr lang="en-US" altLang="zh-CN" dirty="0"/>
          </a:p>
          <a:p>
            <a:endParaRPr lang="en-US" altLang="zh-CN" dirty="0"/>
          </a:p>
          <a:p>
            <a:endParaRPr lang="en-US" altLang="zh-CN" dirty="0"/>
          </a:p>
          <a:p>
            <a:endParaRPr lang="en-US" altLang="zh-CN" dirty="0"/>
          </a:p>
          <a:p>
            <a:r>
              <a:rPr lang="zh-CN" altLang="en-US" dirty="0"/>
              <a:t>首先，我们需要在某个地方存放我们的</a:t>
            </a:r>
            <a:r>
              <a:rPr lang="en-US" altLang="zh-CN" dirty="0" err="1"/>
              <a:t>Vuex</a:t>
            </a:r>
            <a:r>
              <a:rPr lang="zh-CN" altLang="en-US" dirty="0"/>
              <a:t>代码：</a:t>
            </a:r>
          </a:p>
          <a:p>
            <a:pPr lvl="1"/>
            <a:r>
              <a:rPr lang="zh-CN" altLang="en-US" dirty="0"/>
              <a:t>这里，我们先创建一个文件夹</a:t>
            </a:r>
            <a:r>
              <a:rPr lang="en-US" altLang="zh-CN" dirty="0"/>
              <a:t>store</a:t>
            </a:r>
            <a:r>
              <a:rPr lang="zh-CN" altLang="en-US" dirty="0"/>
              <a:t>，并且在其中创建一个</a:t>
            </a:r>
            <a:r>
              <a:rPr lang="en-US" altLang="zh-CN" dirty="0"/>
              <a:t>index.js</a:t>
            </a:r>
            <a:r>
              <a:rPr lang="zh-CN" altLang="en-US" dirty="0"/>
              <a:t>文件</a:t>
            </a:r>
          </a:p>
          <a:p>
            <a:pPr lvl="1"/>
            <a:r>
              <a:rPr lang="zh-CN" altLang="en-US" dirty="0"/>
              <a:t>在</a:t>
            </a:r>
            <a:r>
              <a:rPr lang="en-US" altLang="zh-CN" dirty="0"/>
              <a:t>index.js</a:t>
            </a:r>
            <a:r>
              <a:rPr lang="zh-CN" altLang="en-US" dirty="0"/>
              <a:t>文件中写入如下代码：</a:t>
            </a:r>
          </a:p>
          <a:p>
            <a:endParaRPr lang="zh-CN" altLang="en-US" dirty="0"/>
          </a:p>
        </p:txBody>
      </p:sp>
      <p:pic>
        <p:nvPicPr>
          <p:cNvPr id="4" name="Picture 2" descr="img">
            <a:extLst>
              <a:ext uri="{FF2B5EF4-FFF2-40B4-BE49-F238E27FC236}">
                <a16:creationId xmlns:a16="http://schemas.microsoft.com/office/drawing/2014/main" id="{CEA23C74-E8BA-494E-9A84-A363F3C9B8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884" y="1803639"/>
            <a:ext cx="1638300" cy="78105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69620B04-BCEE-4B7E-9E48-269630A72FD5}"/>
              </a:ext>
            </a:extLst>
          </p:cNvPr>
          <p:cNvPicPr>
            <a:picLocks noChangeAspect="1"/>
          </p:cNvPicPr>
          <p:nvPr/>
        </p:nvPicPr>
        <p:blipFill>
          <a:blip r:embed="rId3"/>
          <a:stretch>
            <a:fillRect/>
          </a:stretch>
        </p:blipFill>
        <p:spPr>
          <a:xfrm>
            <a:off x="7024844" y="1443020"/>
            <a:ext cx="4621207" cy="4645755"/>
          </a:xfrm>
          <a:prstGeom prst="rect">
            <a:avLst/>
          </a:prstGeom>
        </p:spPr>
      </p:pic>
    </p:spTree>
    <p:extLst>
      <p:ext uri="{BB962C8B-B14F-4D97-AF65-F5344CB8AC3E}">
        <p14:creationId xmlns:p14="http://schemas.microsoft.com/office/powerpoint/2010/main" val="306651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7A424-70D7-4CCC-966E-2695D258EB84}"/>
              </a:ext>
            </a:extLst>
          </p:cNvPr>
          <p:cNvSpPr>
            <a:spLocks noGrp="1"/>
          </p:cNvSpPr>
          <p:nvPr>
            <p:ph type="title"/>
          </p:nvPr>
        </p:nvSpPr>
        <p:spPr>
          <a:xfrm>
            <a:off x="1361753" y="222422"/>
            <a:ext cx="10952584" cy="466628"/>
          </a:xfrm>
        </p:spPr>
        <p:txBody>
          <a:bodyPr/>
          <a:lstStyle/>
          <a:p>
            <a:r>
              <a:rPr lang="zh-CN" altLang="en-US" dirty="0"/>
              <a:t>挂载到</a:t>
            </a:r>
            <a:r>
              <a:rPr lang="en-US" altLang="zh-CN" dirty="0"/>
              <a:t>Vue</a:t>
            </a:r>
            <a:r>
              <a:rPr lang="zh-CN" altLang="en-US" dirty="0"/>
              <a:t>实例中</a:t>
            </a:r>
          </a:p>
        </p:txBody>
      </p:sp>
      <p:sp>
        <p:nvSpPr>
          <p:cNvPr id="3" name="内容占位符 2">
            <a:extLst>
              <a:ext uri="{FF2B5EF4-FFF2-40B4-BE49-F238E27FC236}">
                <a16:creationId xmlns:a16="http://schemas.microsoft.com/office/drawing/2014/main" id="{349EB7CE-ACB9-461D-ABD1-C4B53C255AF1}"/>
              </a:ext>
            </a:extLst>
          </p:cNvPr>
          <p:cNvSpPr>
            <a:spLocks noGrp="1"/>
          </p:cNvSpPr>
          <p:nvPr>
            <p:ph idx="1"/>
          </p:nvPr>
        </p:nvSpPr>
        <p:spPr>
          <a:xfrm>
            <a:off x="383558" y="1121682"/>
            <a:ext cx="11312256" cy="4614636"/>
          </a:xfrm>
        </p:spPr>
        <p:txBody>
          <a:bodyPr/>
          <a:lstStyle/>
          <a:p>
            <a:r>
              <a:rPr lang="zh-CN" altLang="en-US" dirty="0"/>
              <a:t>其次，我们让所有的</a:t>
            </a:r>
            <a:r>
              <a:rPr lang="en-US" altLang="zh-CN" dirty="0"/>
              <a:t>Vue</a:t>
            </a:r>
            <a:r>
              <a:rPr lang="zh-CN" altLang="en-US" dirty="0"/>
              <a:t>组件都可以使用这个</a:t>
            </a:r>
            <a:r>
              <a:rPr lang="en-US" altLang="zh-CN" dirty="0"/>
              <a:t>store</a:t>
            </a:r>
            <a:r>
              <a:rPr lang="zh-CN" altLang="en-US" dirty="0"/>
              <a:t>对象</a:t>
            </a:r>
          </a:p>
          <a:p>
            <a:pPr lvl="1"/>
            <a:r>
              <a:rPr lang="zh-CN" altLang="en-US" dirty="0"/>
              <a:t>来到</a:t>
            </a:r>
            <a:r>
              <a:rPr lang="en-US" altLang="zh-CN" dirty="0"/>
              <a:t>main.js</a:t>
            </a:r>
            <a:r>
              <a:rPr lang="zh-CN" altLang="en-US" dirty="0"/>
              <a:t>文件，导入</a:t>
            </a:r>
            <a:r>
              <a:rPr lang="en-US" altLang="zh-CN" dirty="0"/>
              <a:t>store</a:t>
            </a:r>
            <a:r>
              <a:rPr lang="zh-CN" altLang="en-US" dirty="0"/>
              <a:t>对象，并且放在</a:t>
            </a:r>
            <a:r>
              <a:rPr lang="en-US" altLang="zh-CN" dirty="0"/>
              <a:t>new Vue</a:t>
            </a:r>
            <a:r>
              <a:rPr lang="zh-CN" altLang="en-US" dirty="0"/>
              <a:t>中</a:t>
            </a:r>
          </a:p>
          <a:p>
            <a:pPr lvl="1"/>
            <a:r>
              <a:rPr lang="zh-CN" altLang="en-US" dirty="0"/>
              <a:t>这样，在其他</a:t>
            </a:r>
            <a:r>
              <a:rPr lang="en-US" altLang="zh-CN" dirty="0"/>
              <a:t>Vue</a:t>
            </a:r>
            <a:r>
              <a:rPr lang="zh-CN" altLang="en-US" dirty="0"/>
              <a:t>组件中，我们就可以通过</a:t>
            </a:r>
            <a:r>
              <a:rPr lang="en-US" altLang="zh-CN" dirty="0" err="1"/>
              <a:t>this.$store</a:t>
            </a:r>
            <a:r>
              <a:rPr lang="zh-CN" altLang="en-US" dirty="0"/>
              <a:t>的方式，获取到这个</a:t>
            </a:r>
            <a:r>
              <a:rPr lang="en-US" altLang="zh-CN" dirty="0"/>
              <a:t>store</a:t>
            </a:r>
            <a:r>
              <a:rPr lang="zh-CN" altLang="en-US" dirty="0"/>
              <a:t>对象了</a:t>
            </a:r>
          </a:p>
          <a:p>
            <a:endParaRPr lang="zh-CN" altLang="en-US" dirty="0"/>
          </a:p>
        </p:txBody>
      </p:sp>
      <p:pic>
        <p:nvPicPr>
          <p:cNvPr id="6" name="图片 5">
            <a:extLst>
              <a:ext uri="{FF2B5EF4-FFF2-40B4-BE49-F238E27FC236}">
                <a16:creationId xmlns:a16="http://schemas.microsoft.com/office/drawing/2014/main" id="{D2FD0DF8-BE2B-46A5-808B-127C86AB6986}"/>
              </a:ext>
            </a:extLst>
          </p:cNvPr>
          <p:cNvPicPr>
            <a:picLocks noChangeAspect="1"/>
          </p:cNvPicPr>
          <p:nvPr/>
        </p:nvPicPr>
        <p:blipFill>
          <a:blip r:embed="rId2"/>
          <a:stretch>
            <a:fillRect/>
          </a:stretch>
        </p:blipFill>
        <p:spPr>
          <a:xfrm>
            <a:off x="689008" y="2586902"/>
            <a:ext cx="4805319" cy="2964200"/>
          </a:xfrm>
          <a:prstGeom prst="rect">
            <a:avLst/>
          </a:prstGeom>
        </p:spPr>
      </p:pic>
    </p:spTree>
    <p:extLst>
      <p:ext uri="{BB962C8B-B14F-4D97-AF65-F5344CB8AC3E}">
        <p14:creationId xmlns:p14="http://schemas.microsoft.com/office/powerpoint/2010/main" val="63064299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TotalTime>
  <Words>2604</Words>
  <Application>Microsoft Office PowerPoint</Application>
  <PresentationFormat>宽屏</PresentationFormat>
  <Paragraphs>236</Paragraphs>
  <Slides>28</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28</vt:i4>
      </vt:variant>
    </vt:vector>
  </HeadingPairs>
  <TitlesOfParts>
    <vt:vector size="33" baseType="lpstr">
      <vt:lpstr>等线</vt:lpstr>
      <vt:lpstr>微软雅黑</vt:lpstr>
      <vt:lpstr>Arial</vt:lpstr>
      <vt:lpstr>Wingdings</vt:lpstr>
      <vt:lpstr>Office 主题​​</vt:lpstr>
      <vt:lpstr>Vuex详解</vt:lpstr>
      <vt:lpstr>Vuex是做什么的?</vt:lpstr>
      <vt:lpstr>管理什么状态呢?</vt:lpstr>
      <vt:lpstr>单界面的状态管理</vt:lpstr>
      <vt:lpstr>单界面状态管理的实现</vt:lpstr>
      <vt:lpstr>多界面状态管理</vt:lpstr>
      <vt:lpstr>Vuex状态管理图例</vt:lpstr>
      <vt:lpstr>简单的案例</vt:lpstr>
      <vt:lpstr>挂载到Vue实例中</vt:lpstr>
      <vt:lpstr>使用Vuex的count</vt:lpstr>
      <vt:lpstr>Vuex核心概念</vt:lpstr>
      <vt:lpstr>State单一状态树</vt:lpstr>
      <vt:lpstr>Getters基本使用</vt:lpstr>
      <vt:lpstr>Getters作为参数和传递参数</vt:lpstr>
      <vt:lpstr>Mutation状态更新</vt:lpstr>
      <vt:lpstr>Mutation传递参数</vt:lpstr>
      <vt:lpstr>Mutation提交风格</vt:lpstr>
      <vt:lpstr>Mutation响应规则</vt:lpstr>
      <vt:lpstr>Mutation常量类型 – 概念</vt:lpstr>
      <vt:lpstr>Mutation常量类型 – 代码</vt:lpstr>
      <vt:lpstr>Mutation同步函数</vt:lpstr>
      <vt:lpstr>Action的基本定义</vt:lpstr>
      <vt:lpstr>Action的分发</vt:lpstr>
      <vt:lpstr>Action返回的Promise</vt:lpstr>
      <vt:lpstr>认识Module</vt:lpstr>
      <vt:lpstr>Module局部状态</vt:lpstr>
      <vt:lpstr>Actions的写法</vt:lpstr>
      <vt:lpstr>项目结构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燕明 赵</dc:creator>
  <cp:lastModifiedBy>赵 燕明</cp:lastModifiedBy>
  <cp:revision>329</cp:revision>
  <dcterms:created xsi:type="dcterms:W3CDTF">2019-05-31T06:03:38Z</dcterms:created>
  <dcterms:modified xsi:type="dcterms:W3CDTF">2019-05-31T15:47:41Z</dcterms:modified>
</cp:coreProperties>
</file>